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13">
  <p:sldMasterIdLst>
    <p:sldMasterId id="2147483660" r:id="rId1"/>
    <p:sldMasterId id="2147483672" r:id="rId2"/>
    <p:sldMasterId id="2147483684" r:id="rId3"/>
  </p:sldMasterIdLst>
  <p:notesMasterIdLst>
    <p:notesMasterId r:id="rId51"/>
  </p:notesMasterIdLst>
  <p:sldIdLst>
    <p:sldId id="256" r:id="rId4"/>
    <p:sldId id="414" r:id="rId5"/>
    <p:sldId id="415" r:id="rId6"/>
    <p:sldId id="416" r:id="rId7"/>
    <p:sldId id="330" r:id="rId8"/>
    <p:sldId id="411" r:id="rId9"/>
    <p:sldId id="412" r:id="rId10"/>
    <p:sldId id="413" r:id="rId11"/>
    <p:sldId id="407" r:id="rId12"/>
    <p:sldId id="408" r:id="rId13"/>
    <p:sldId id="410" r:id="rId14"/>
    <p:sldId id="409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28" r:id="rId27"/>
    <p:sldId id="451" r:id="rId28"/>
    <p:sldId id="429" r:id="rId29"/>
    <p:sldId id="430" r:id="rId30"/>
    <p:sldId id="431" r:id="rId31"/>
    <p:sldId id="433" r:id="rId32"/>
    <p:sldId id="434" r:id="rId33"/>
    <p:sldId id="435" r:id="rId34"/>
    <p:sldId id="437" r:id="rId35"/>
    <p:sldId id="436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329" r:id="rId49"/>
    <p:sldId id="450" r:id="rId50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Franklin Gothic Book" panose="020B0503020102020204" pitchFamily="34" charset="0"/>
      <p:regular r:id="rId61"/>
      <p:italic r:id="rId62"/>
    </p:embeddedFont>
    <p:embeddedFont>
      <p:font typeface="Franklin Gothic Medium" panose="020B0603020102020204" pitchFamily="34" charset="0"/>
      <p:regular r:id="rId63"/>
      <p:italic r:id="rId64"/>
    </p:embeddedFont>
    <p:embeddedFont>
      <p:font typeface="Perpetua" panose="02020502060401020303" pitchFamily="18" charset="0"/>
      <p:regular r:id="rId65"/>
      <p:bold r:id="rId66"/>
      <p:italic r:id="rId67"/>
      <p:boldItalic r:id="rId68"/>
    </p:embeddedFont>
    <p:embeddedFont>
      <p:font typeface="Wingdings 2" panose="05020102010507070707" pitchFamily="18" charset="2"/>
      <p:regular r:id="rId69"/>
    </p:embeddedFont>
    <p:embeddedFont>
      <p:font typeface="微软雅黑" panose="020B0503020204020204" pitchFamily="34" charset="-122"/>
      <p:regular r:id="rId70"/>
      <p:bold r:id="rId71"/>
    </p:embeddedFont>
    <p:embeddedFont>
      <p:font typeface="幼圆" panose="02010509060101010101" pitchFamily="49" charset="-122"/>
      <p:regular r:id="rId72"/>
    </p:embeddedFont>
  </p:embeddedFontLst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3089" autoAdjust="0"/>
  </p:normalViewPr>
  <p:slideViewPr>
    <p:cSldViewPr>
      <p:cViewPr varScale="1">
        <p:scale>
          <a:sx n="64" d="100"/>
          <a:sy n="64" d="100"/>
        </p:scale>
        <p:origin x="1299" y="6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83DD-ABDB-4EB1-A726-EE72F71F6393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C750A-E720-45E3-B984-FED77418F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3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73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06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8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7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689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076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4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44828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55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9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31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9767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91317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8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4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77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33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5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129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65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70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98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02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3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200E83E-3DDC-4057-BD42-0C3CE9F543F4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9/18/2019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2F2F2F">
                    <a:lumMod val="75000"/>
                    <a:lumOff val="25000"/>
                  </a:srgbClr>
                </a:solidFill>
              </a:rPr>
              <a:t>2011/8/17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1F9C30EF-BED7-4227-AEDB-FD1CDC6CCC52}" type="slidenum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&#8220;&#24184;&#36816;&#8221;&#23398;&#29983;&#25277;&#36873;&#22120;.exe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ysumatlab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6400800" cy="1752600"/>
          </a:xfrm>
        </p:spPr>
        <p:txBody>
          <a:bodyPr/>
          <a:lstStyle/>
          <a:p>
            <a:endParaRPr lang="en-US" altLang="zh-CN" sz="2400" dirty="0"/>
          </a:p>
          <a:p>
            <a:r>
              <a:rPr lang="zh-CN" altLang="en-US" sz="2400" dirty="0"/>
              <a:t>李嘉</a:t>
            </a:r>
            <a:endParaRPr lang="en-US" altLang="zh-CN" sz="2400" dirty="0"/>
          </a:p>
          <a:p>
            <a:r>
              <a:rPr lang="zh-CN" altLang="en-US" sz="2400" b="1" dirty="0">
                <a:ea typeface="新細明體" pitchFamily="18" charset="-120"/>
              </a:rPr>
              <a:t>中山大学数学学院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FFC000"/>
                </a:solidFill>
              </a:rPr>
              <a:t>数学实验与数学软件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51720" y="2643852"/>
            <a:ext cx="5112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第四课：</a:t>
            </a:r>
            <a:r>
              <a:rPr lang="en-US" altLang="zh-CN" sz="2800" dirty="0"/>
              <a:t>MATLAB</a:t>
            </a:r>
            <a:r>
              <a:rPr lang="zh-CN" altLang="en-US" sz="2800" dirty="0"/>
              <a:t>符号计算（三）</a:t>
            </a:r>
            <a:endParaRPr lang="en-US" altLang="zh-CN" sz="2800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187624" y="4725144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sz="2400" dirty="0"/>
              <a:t>教师微信号：</a:t>
            </a:r>
            <a:r>
              <a:rPr lang="en-US" altLang="zh-CN" sz="2400" dirty="0" err="1"/>
              <a:t>Recksic</a:t>
            </a:r>
            <a:endParaRPr lang="en-US" altLang="zh-CN" sz="2400" dirty="0"/>
          </a:p>
          <a:p>
            <a:r>
              <a:rPr lang="zh-CN" altLang="en-US" sz="2400" dirty="0"/>
              <a:t>课程邮箱：</a:t>
            </a:r>
            <a:r>
              <a:rPr lang="en-US" altLang="zh-CN" sz="2400" dirty="0">
                <a:hlinkClick r:id="rId2"/>
              </a:rPr>
              <a:t>sysumatlab@163.com</a:t>
            </a:r>
            <a:r>
              <a:rPr lang="en-US" altLang="zh-CN" sz="2400" dirty="0"/>
              <a:t> 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C89D33F-6E83-470F-8B0B-7C812FB8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64" y="4581128"/>
            <a:ext cx="1616968" cy="155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C7DC33-F25D-4A9E-95F0-884290B22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76" y="4581817"/>
            <a:ext cx="1551600" cy="1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04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912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2.5-5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D7CECB-3617-4CC7-947C-5130AD96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55648"/>
            <a:ext cx="9107458" cy="3449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7D9517-21E9-4A1F-A2B0-0030144974AC}"/>
              </a:ext>
            </a:extLst>
          </p:cNvPr>
          <p:cNvSpPr/>
          <p:nvPr/>
        </p:nvSpPr>
        <p:spPr>
          <a:xfrm>
            <a:off x="179512" y="1222761"/>
            <a:ext cx="811864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 z clears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=6*(1-(1/2)^n)	%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gn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称为时间序列 </a:t>
            </a:r>
            <a:r>
              <a:rPr lang="en-US" altLang="zh-CN" sz="2000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gn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6 - 6*(1/2)^n</a:t>
            </a:r>
            <a:endParaRPr lang="zh-CN" altLang="zh-CN" sz="20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ztrans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gn,n,z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	%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pretty(G)			%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6 z     6 z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----- - -----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 - 1       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z - -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  2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1769F69-7FA3-4C6B-85E7-4AA2F127218B}"/>
                  </a:ext>
                </a:extLst>
              </p:cNvPr>
              <p:cNvSpPr/>
              <p:nvPr/>
            </p:nvSpPr>
            <p:spPr>
              <a:xfrm>
                <a:off x="161375" y="4091965"/>
                <a:ext cx="9107458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 n w T z clears				%&lt;6&gt;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fwn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=sin(w*n*T);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FW=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ztrans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fwn,n,z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);pretty(FW),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disp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(' ')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     z sin(T w)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---------------------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 2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z  - 2 cos(T w) z + 1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inv_FW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iztrans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FW,z,n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%</a:t>
                </a: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inv_FW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 sin(T*n*w)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1769F69-7FA3-4C6B-85E7-4AA2F1272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75" y="4091965"/>
                <a:ext cx="9107458" cy="2862322"/>
              </a:xfrm>
              <a:prstGeom prst="rect">
                <a:avLst/>
              </a:prstGeom>
              <a:blipFill>
                <a:blip r:embed="rId3"/>
                <a:stretch>
                  <a:fillRect l="-535" t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2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1861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2.5-5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D7CECB-3617-4CC7-947C-5130AD96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96196"/>
            <a:ext cx="9107458" cy="344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2C76AA-5538-4848-A975-12DB50E89339}"/>
                  </a:ext>
                </a:extLst>
              </p:cNvPr>
              <p:cNvSpPr/>
              <p:nvPr/>
            </p:nvSpPr>
            <p:spPr>
              <a:xfrm>
                <a:off x="251520" y="1484784"/>
                <a:ext cx="7542584" cy="2985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 n z clears					%&lt;11&gt;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f1=1;  %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F1=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ztrans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(f1,n,z);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pretty(F1)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	  z 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----- 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z – 1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sz="2000" dirty="0">
                  <a:solidFill>
                    <a:srgbClr val="0000FF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sz="2000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inv_F1=</a:t>
                </a:r>
                <a:r>
                  <a:rPr lang="en-US" altLang="zh-CN" sz="2000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iztrans</a:t>
                </a:r>
                <a:r>
                  <a:rPr lang="en-US" altLang="zh-CN" sz="2000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(F1,z,n)   %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inv_F1 = 1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endParaRPr lang="zh-CN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2C76AA-5538-4848-A975-12DB50E89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84784"/>
                <a:ext cx="7542584" cy="2985433"/>
              </a:xfrm>
              <a:prstGeom prst="rect">
                <a:avLst/>
              </a:prstGeom>
              <a:blipFill>
                <a:blip r:embed="rId3"/>
                <a:stretch>
                  <a:fillRect l="-808" t="-1227" b="-3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93BC5FF-BDCC-4A91-A3FD-0AF1718CA0E3}"/>
                  </a:ext>
                </a:extLst>
              </p:cNvPr>
              <p:cNvSpPr/>
              <p:nvPr/>
            </p:nvSpPr>
            <p:spPr>
              <a:xfrm>
                <a:off x="251520" y="4499015"/>
                <a:ext cx="8496944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clear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n z clears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delta=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kroneckerDelta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(n);%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仅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𝜹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其余点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值为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0,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新版本不支持字符串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KD=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ztrans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delta,n,z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KD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		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inv_KD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iztrans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(KD)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inv_KD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kroneckerDelta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(n, 0)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93BC5FF-BDCC-4A91-A3FD-0AF1718CA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499015"/>
                <a:ext cx="8496944" cy="2031325"/>
              </a:xfrm>
              <a:prstGeom prst="rect">
                <a:avLst/>
              </a:prstGeom>
              <a:blipFill>
                <a:blip r:embed="rId4"/>
                <a:stretch>
                  <a:fillRect l="-574" t="-1502" r="-646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530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2.5-5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D7CECB-3617-4CC7-947C-5130AD96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43615"/>
            <a:ext cx="9107458" cy="3449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9A2DCA-B223-4A83-8F6D-4095AE3A7ABA}"/>
              </a:ext>
            </a:extLst>
          </p:cNvPr>
          <p:cNvSpPr/>
          <p:nvPr/>
        </p:nvSpPr>
        <p:spPr>
          <a:xfrm>
            <a:off x="251520" y="1380421"/>
            <a:ext cx="842493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n z f(n) clears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k positive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assumeAlso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k,'integer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这两句表明假设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为正整数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=f(n)*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kroneckerDelta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(n-k);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仅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fd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(k)=f(k),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其余为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FD=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ztrans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fd,n,z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 		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FD =</a:t>
            </a:r>
            <a:r>
              <a:rPr lang="en-US" altLang="zh-CN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f(k)/</a:t>
            </a:r>
            <a:r>
              <a:rPr lang="en-US" altLang="zh-CN" sz="2000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z^k</a:t>
            </a:r>
            <a:endParaRPr lang="en-US" altLang="zh-CN" sz="2000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inv_FD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iztrans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FD,z,n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inv_FD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f(k)*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kroneckerDelta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(k - n, 0)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9EDC97-1AF1-4993-8210-4C26BC52C09E}"/>
                  </a:ext>
                </a:extLst>
              </p:cNvPr>
              <p:cNvSpPr/>
              <p:nvPr/>
            </p:nvSpPr>
            <p:spPr>
              <a:xfrm>
                <a:off x="255486" y="4653136"/>
                <a:ext cx="8060930" cy="1594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 a z n clears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GZ=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exp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(-a/z);		%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𝑮𝒁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num>
                          <m:den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洛朗展式存在，系数对应其逆变换</a:t>
                </a:r>
                <a:endParaRPr lang="en-US" altLang="zh-CN" b="1" dirty="0">
                  <a:solidFill>
                    <a:srgbClr val="FF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gn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iztrans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GZ,z,n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%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gn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=(-a)^n/factorial(n)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9EDC97-1AF1-4993-8210-4C26BC52C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6" y="4653136"/>
                <a:ext cx="8060930" cy="1594219"/>
              </a:xfrm>
              <a:prstGeom prst="rect">
                <a:avLst/>
              </a:prstGeom>
              <a:blipFill>
                <a:blip r:embed="rId3"/>
                <a:stretch>
                  <a:fillRect l="-681" t="-1527" b="-4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63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符号卷积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2.5-6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B6ECB1-90EE-45AC-8431-E1FEF3ED81F6}"/>
                  </a:ext>
                </a:extLst>
              </p:cNvPr>
              <p:cNvSpPr/>
              <p:nvPr/>
            </p:nvSpPr>
            <p:spPr>
              <a:xfrm>
                <a:off x="311802" y="1056729"/>
                <a:ext cx="8712968" cy="1403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非负区间卷积定义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𝐮</m:t>
                    </m:r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∗</m:t>
                    </m:r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𝐡</m:t>
                    </m:r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 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)=</m:t>
                    </m:r>
                    <m:nary>
                      <m:nary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𝒕</m:t>
                        </m:r>
                      </m:sup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𝒖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𝝉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𝒉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𝝉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) </m:t>
                        </m:r>
                        <m:r>
                          <a:rPr lang="en-US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𝐝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𝝉</m:t>
                        </m:r>
                      </m:e>
                    </m:nary>
                  </m:oMath>
                </a14:m>
                <a:endParaRPr lang="en-US" altLang="zh-CN" sz="2400" b="1" dirty="0"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zh-CN" altLang="en-US" sz="2400" b="1" dirty="0">
                    <a:latin typeface="+mj-ea"/>
                    <a:ea typeface="+mj-ea"/>
                  </a:rPr>
                  <a:t>并且可以通过拉普拉斯变换与逆变换快速求出（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基于整个是数轴上函数卷积的定义可以跟傅里叶变换类似结合起来</a:t>
                </a:r>
                <a:r>
                  <a:rPr lang="zh-CN" altLang="en-US" sz="2400" b="1" dirty="0">
                    <a:latin typeface="+mj-ea"/>
                    <a:ea typeface="+mj-ea"/>
                  </a:rPr>
                  <a:t>）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B6ECB1-90EE-45AC-8431-E1FEF3ED8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2" y="1056729"/>
                <a:ext cx="8712968" cy="1403141"/>
              </a:xfrm>
              <a:prstGeom prst="rect">
                <a:avLst/>
              </a:prstGeom>
              <a:blipFill>
                <a:blip r:embed="rId2"/>
                <a:stretch>
                  <a:fillRect l="-1050" b="-8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7127F0DF-D91B-4337-A82C-80EF8C0B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7" y="2526817"/>
            <a:ext cx="8364956" cy="63127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6DF075D-2425-49B0-BEF3-3E6A808EA3F1}"/>
              </a:ext>
            </a:extLst>
          </p:cNvPr>
          <p:cNvSpPr/>
          <p:nvPr/>
        </p:nvSpPr>
        <p:spPr>
          <a:xfrm>
            <a:off x="389522" y="3011341"/>
            <a:ext cx="8364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 all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U(t)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Heaviside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函数，因为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t&lt;0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的分析无意义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T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tao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s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(-t);	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(-t/T)/T;%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uh_tao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=subs(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ut,t,tao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)*subs(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ht,t,t-tao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%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yt1=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(uh_tao,tao,0,t)%  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直接法计算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yt1 = -(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(-t) -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(-t/T))/(T - 1)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71C5B1-075A-4CDB-A872-CA85EC99BFB9}"/>
              </a:ext>
            </a:extLst>
          </p:cNvPr>
          <p:cNvSpPr/>
          <p:nvPr/>
        </p:nvSpPr>
        <p:spPr>
          <a:xfrm>
            <a:off x="389522" y="4883549"/>
            <a:ext cx="7686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yt21=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ut,t,s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ht,t,s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s,t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yt22=collect(yt21,(T-1))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间接法结果合并同类项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yt21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(-t/T)/(T - 1) -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(-t)/(T - 1)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yt22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(-t/T) -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(-t))/(T - 1)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92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2" action="ppaction://hlinkfile"/>
              </a:rPr>
              <a:t>符号矩阵分析与计算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2" action="ppaction://hlinkfile"/>
              </a:rPr>
              <a:t>(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2" action="ppaction://hlinkfile"/>
              </a:rPr>
              <a:t>数值矩阵通用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2" action="ppaction://hlinkfile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35A4A0-0366-4D28-82CA-69C0552A191B}"/>
              </a:ext>
            </a:extLst>
          </p:cNvPr>
          <p:cNvSpPr/>
          <p:nvPr/>
        </p:nvSpPr>
        <p:spPr>
          <a:xfrm>
            <a:off x="155901" y="827584"/>
            <a:ext cx="8832198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 		</a:t>
            </a:r>
            <a:r>
              <a:rPr lang="zh-CN" altLang="en-US" sz="2400" b="1" dirty="0">
                <a:latin typeface="+mj-ea"/>
                <a:ea typeface="+mj-ea"/>
              </a:rPr>
              <a:t>计算</a:t>
            </a:r>
            <a:r>
              <a:rPr lang="en-US" altLang="zh-CN" sz="2400" b="1" dirty="0">
                <a:latin typeface="+mj-ea"/>
                <a:ea typeface="+mj-ea"/>
              </a:rPr>
              <a:t>A</a:t>
            </a:r>
            <a:r>
              <a:rPr lang="zh-CN" altLang="en-US" sz="2400" b="1" dirty="0">
                <a:latin typeface="+mj-ea"/>
                <a:ea typeface="+mj-ea"/>
              </a:rPr>
              <a:t>的行列式</a:t>
            </a:r>
            <a:endParaRPr lang="en-US" altLang="zh-CN" sz="2400" b="1" dirty="0"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  <a:r>
              <a:rPr lang="en-US" altLang="zh-CN" sz="2400" b="1" dirty="0">
                <a:solidFill>
                  <a:srgbClr val="0070C0"/>
                </a:solidFill>
                <a:latin typeface="幼圆" panose="02010509060101010101" pitchFamily="49" charset="-122"/>
              </a:rPr>
              <a:t> 		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取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对角元构成向量或利用向量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生成对角阵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expm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  <a:r>
              <a:rPr lang="en-US" altLang="zh-CN" sz="2400" b="1" dirty="0">
                <a:solidFill>
                  <a:srgbClr val="0070C0"/>
                </a:solidFill>
                <a:latin typeface="幼圆" panose="02010509060101010101" pitchFamily="49" charset="-122"/>
              </a:rPr>
              <a:t> 		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的指数矩阵，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需将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特征值取指数复原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  <a:r>
              <a:rPr lang="en-US" altLang="zh-CN" sz="2400" b="1" dirty="0">
                <a:solidFill>
                  <a:srgbClr val="0070C0"/>
                </a:solidFill>
                <a:latin typeface="幼圆" panose="02010509060101010101" pitchFamily="49" charset="-122"/>
              </a:rPr>
              <a:t> 		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的逆矩阵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rank(A)		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的秩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tril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		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将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化为下三角矩阵（其余元素变为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 D]=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eig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  <a:r>
              <a:rPr lang="en-US" altLang="zh-CN" sz="2400" b="1" dirty="0">
                <a:solidFill>
                  <a:srgbClr val="0070C0"/>
                </a:solidFill>
                <a:latin typeface="幼圆" panose="02010509060101010101" pitchFamily="49" charset="-122"/>
              </a:rPr>
              <a:t> 	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的特征值保存到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，特征向量保存到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V</a:t>
            </a: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 J]=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jordan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jordan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分解，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AV=VJ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（课本错了）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[U S V]=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svd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	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的奇异值分解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,A=USV’</a:t>
            </a: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 U]=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	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LU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分解，</a:t>
            </a: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</a:rPr>
              <a:t>A=LU</a:t>
            </a: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[Q R]=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	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QR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分解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,A=QR</a:t>
            </a: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7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2.6-1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78CE5F-BFAD-4251-9E6A-767ABF9F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6" y="764704"/>
            <a:ext cx="7536678" cy="8504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B8D997-BE65-4344-8327-DBA9DBA0D2D9}"/>
              </a:ext>
            </a:extLst>
          </p:cNvPr>
          <p:cNvSpPr/>
          <p:nvPr/>
        </p:nvSpPr>
        <p:spPr>
          <a:xfrm>
            <a:off x="212918" y="1582340"/>
            <a:ext cx="89107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A%d%d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',[2,2])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定义无具体值的符号型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2X2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矩阵的格式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A11, A12]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A21, A22]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ndims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矩阵为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维矩阵（数组）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nA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SA=size(A)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矩阵的大小（规模）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SA = 2     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		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DA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A11*A22 - A12*A21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EC27E9-15A7-4EE3-BC79-339EEB43FC55}"/>
              </a:ext>
            </a:extLst>
          </p:cNvPr>
          <p:cNvSpPr/>
          <p:nvPr/>
        </p:nvSpPr>
        <p:spPr>
          <a:xfrm>
            <a:off x="212918" y="4523635"/>
            <a:ext cx="88235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inv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			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IA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 A22/(A11*A22 - A12*A21), -A12/(A11*A22 - A12*A21)]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   [ -A21/(A11*A22 - A12*A21),  A11/(A11*A22 - A12*A21)]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SIA=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subexpr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(IA,'ID')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公子式简化（克拉默法则都要除行列式）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ID = 1/(A11*A22 - A12*A21)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SIA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 A22*ID, -A12*ID]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[ -A21*ID,  A11*ID]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1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2.6-1,2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78CE5F-BFAD-4251-9E6A-767ABF9F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6" y="764704"/>
            <a:ext cx="7536678" cy="8504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022250-40B4-44C3-848E-CB199CC7697C}"/>
              </a:ext>
            </a:extLst>
          </p:cNvPr>
          <p:cNvSpPr/>
          <p:nvPr/>
        </p:nvSpPr>
        <p:spPr>
          <a:xfrm>
            <a:off x="212918" y="1457202"/>
            <a:ext cx="88235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subexpr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eig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(A),'D') 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仅一个返回值时，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eig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将返回特征值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 = (A11^2 - 2*A11*A22 + A22^2 + 4*A12*A21)^(1/2)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EA = A11/2 + A22/2 - D/2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	   A11/2 + A22/2 + D/2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83F2FA-AF62-478A-9FF1-184D123D36D3}"/>
              </a:ext>
            </a:extLst>
          </p:cNvPr>
          <p:cNvSpPr/>
          <p:nvPr/>
        </p:nvSpPr>
        <p:spPr>
          <a:xfrm>
            <a:off x="255486" y="3350029"/>
            <a:ext cx="86755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t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([sqrt(3)/2,1/2;1/2,sqrt(3)/2])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 =</a:t>
            </a:r>
            <a:r>
              <a:rPr lang="en-US" altLang="zh-CN" sz="2000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[ 3^(1/2)/2,       1/2]</a:t>
            </a:r>
            <a:endParaRPr lang="zh-CN" altLang="zh-CN" sz="20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  [       1/2, 3^(1/2)/2]</a:t>
            </a:r>
            <a:endParaRPr lang="zh-CN" altLang="zh-CN" sz="20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G=[cos(t),-sin(t);sin(t),cos(t)];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的取值暂未给定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GA=G*A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GA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[(3^(1/2)*cos(t))/2 - sin(t)/2, cos(t)/2 - (3^(1/2)*sin(t))/2]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[cos(t)/2 + (3^(1/2)*sin(t))/2, sin(t)/2 + (3^(1/2)*cos(t))/2]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91B9B8-84A7-4DAE-9EFB-A977C2426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8" y="2657531"/>
            <a:ext cx="9467133" cy="7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2.6-2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91B9B8-84A7-4DAE-9EFB-A977C2426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8" y="758495"/>
            <a:ext cx="9467133" cy="776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721B166-EDDD-410D-92ED-0C7784E8B4D4}"/>
                  </a:ext>
                </a:extLst>
              </p:cNvPr>
              <p:cNvSpPr/>
              <p:nvPr/>
            </p:nvSpPr>
            <p:spPr>
              <a:xfrm>
                <a:off x="199962" y="1535337"/>
                <a:ext cx="8836533" cy="5160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clf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An=subs(GA,t,110/180*pi);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令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t=110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度代入，转化为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rad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单位</a:t>
                </a:r>
                <a:endPara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Op=[0;0];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原点坐标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2X1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矩阵（列向量）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v1=[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Op,A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(:,1)]';v2=[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Op,A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(:,2)]';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旋转前坐标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绘图用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u1=[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Op,An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(:,1)]';u2=[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Op,An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(:,2)]';%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旋转后坐标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绘图用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A(:,1)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表示矩阵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的所有行、第一列构成的子矩阵（列向量），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v1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大小为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2X2</a:t>
                </a: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下命令将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v1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的两列用黑色长虚线连接，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v2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两列用蓝实线</a:t>
                </a: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plot(v1(:,1),v1(:,2),'--k',v2(:,1),v2(:,2),'b')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axis([-1,1,-1,1]),axis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square,hold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on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hu=plot(u1(:,1),u1(:,2),'--k',u2(:,1),u2(:,2),'b');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hu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：窗口句柄，表示这一次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的线段组。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画多条线，坐标列表可行可列</a:t>
                </a:r>
                <a:endPara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set(hu,'LineWidth',4)%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仅将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hu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绘出的两条线（旋转后）加粗至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磅</a:t>
                </a:r>
                <a:endPara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title('Givens Rotation')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Lstr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=['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旋转前的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v1';'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旋转前的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v2';'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旋转后的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u1';'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旋转后的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u2']; legend(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Lstr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,'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Location','South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');hold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off;grid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on 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图例正下方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721B166-EDDD-410D-92ED-0C7784E8B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2" y="1535337"/>
                <a:ext cx="8836533" cy="5160836"/>
              </a:xfrm>
              <a:prstGeom prst="rect">
                <a:avLst/>
              </a:prstGeom>
              <a:blipFill>
                <a:blip r:embed="rId3"/>
                <a:stretch>
                  <a:fillRect l="-621" t="-591" r="-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92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2.6-2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91B9B8-84A7-4DAE-9EFB-A977C2426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8" y="758495"/>
            <a:ext cx="9467133" cy="776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C23E42C-D0BA-4BAA-A59E-6545849EC1DE}"/>
              </a:ext>
            </a:extLst>
          </p:cNvPr>
          <p:cNvSpPr/>
          <p:nvPr/>
        </p:nvSpPr>
        <p:spPr>
          <a:xfrm>
            <a:off x="212918" y="1535337"/>
            <a:ext cx="7959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课本插图有误，最右侧应为黑色浅虚线（课本为实线）</a:t>
            </a:r>
            <a:endParaRPr lang="en-US" altLang="zh-CN" sz="2400" b="1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3EACD-6C41-4321-8C1B-8F084B20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2060848"/>
            <a:ext cx="5832648" cy="45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08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线性方程组符号解，例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2.6-3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C96B25-50A6-46A7-AD96-A43F9992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57717"/>
            <a:ext cx="9467133" cy="77684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20B09A7-C9EE-4DF0-AC78-3A374CCA4565}"/>
              </a:ext>
            </a:extLst>
          </p:cNvPr>
          <p:cNvSpPr/>
          <p:nvPr/>
        </p:nvSpPr>
        <p:spPr>
          <a:xfrm>
            <a:off x="395536" y="1264692"/>
            <a:ext cx="79746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([1 1/2 1/2 -1;1 1 -1 1;1 -1/4 -1 1;-8 -1 1 1]);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([0;10;0;1]);%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自行移项生成数字矩阵形式，再直接解掉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X1=A\b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比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X1=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inv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(A)*b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速度更快（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无需二次计算）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X1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8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8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9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3E49FF-D67A-4508-8446-CA981CE26E41}"/>
              </a:ext>
            </a:extLst>
          </p:cNvPr>
          <p:cNvSpPr/>
          <p:nvPr/>
        </p:nvSpPr>
        <p:spPr>
          <a:xfrm>
            <a:off x="395536" y="3573016"/>
            <a:ext cx="8640960" cy="247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d n p q </a:t>
            </a: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eq1=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d+n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/2+p/2-q ; eq2= d+n-p+q-10 ;   </a:t>
            </a: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eq3= d-n/4-p+q ;  eq4= -8*d-n+p+q-1 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跟课本相比，不会出警告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S=solve(eq1,eq2,eq3,eq4, d , n , p , q );%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尽量不用字符串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  d','  n','  p','  q'])</a:t>
            </a:r>
          </a:p>
          <a:p>
            <a:pPr>
              <a:lnSpc>
                <a:spcPct val="110000"/>
              </a:lnSpc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S.d,S.n,S.p,S.q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])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d  n  p  q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[ 1, 8, 8, 9] 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D103A9-EA4D-47A5-9AE7-5DE130B60F0A}"/>
              </a:ext>
            </a:extLst>
          </p:cNvPr>
          <p:cNvSpPr/>
          <p:nvPr/>
        </p:nvSpPr>
        <p:spPr>
          <a:xfrm>
            <a:off x="151271" y="6070141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warning off 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可关闭所有的警告提示（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warning on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恢复）</a:t>
            </a:r>
            <a:endParaRPr lang="en-US" altLang="zh-CN" sz="2400" b="1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33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19276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的符号限制性假设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92E9B-F644-4F9F-AE99-2E19EF379AAB}"/>
              </a:ext>
            </a:extLst>
          </p:cNvPr>
          <p:cNvSpPr/>
          <p:nvPr/>
        </p:nvSpPr>
        <p:spPr>
          <a:xfrm>
            <a:off x="313058" y="1052736"/>
            <a:ext cx="87129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借助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sym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syms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定义符号变量时，启动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MuPAD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引擎并启动一个专供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MuPAD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使用的内存工作空间执行符号运算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内存空间只保存该符号变量和计算结果。该定义变量的限定性假设（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assumption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）被保存在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MuPAD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的内存空间。</a:t>
            </a: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若变量不带限定性假设，则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MuPAD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默认为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复数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sym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'a','positive') 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syms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a positive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可定义个一个正实数变量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已定义符号变量可用函数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assume(a,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'positive')</a:t>
            </a:r>
            <a:r>
              <a:rPr lang="zh-CN" altLang="en-US" sz="2400" b="1" dirty="0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更改限制性假设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6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一般方程组符号解，例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2.6-4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85AB35-F23B-49DB-B506-4AC93E467E90}"/>
              </a:ext>
            </a:extLst>
          </p:cNvPr>
          <p:cNvSpPr/>
          <p:nvPr/>
        </p:nvSpPr>
        <p:spPr>
          <a:xfrm>
            <a:off x="311802" y="827584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solve(exp1,exp2,…,expn,v1,v2,…,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vn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 </a:t>
            </a:r>
            <a:r>
              <a:rPr lang="zh-CN" altLang="en-US" sz="2400" b="1" dirty="0">
                <a:latin typeface="+mj-ea"/>
                <a:ea typeface="+mj-ea"/>
              </a:rPr>
              <a:t>可以尝试寻找任何代数方程组的符号解。如果变量缺省，将选择“默认自由变量”（第二课课件）。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旧版课本的“推荐”字符串定义方法新版</a:t>
            </a:r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MATLAB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已经不推荐了</a:t>
            </a:r>
            <a:r>
              <a:rPr lang="zh-CN" altLang="en-US" sz="2400" b="1" dirty="0">
                <a:latin typeface="+mj-ea"/>
                <a:ea typeface="+mj-ea"/>
              </a:rPr>
              <a:t>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77BB72-14FE-4970-9F93-81F719E5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2" y="2267392"/>
            <a:ext cx="9114428" cy="4992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54B9EEA-AACF-4AC5-816D-69BE95BCCCCE}"/>
              </a:ext>
            </a:extLst>
          </p:cNvPr>
          <p:cNvSpPr/>
          <p:nvPr/>
        </p:nvSpPr>
        <p:spPr>
          <a:xfrm>
            <a:off x="311802" y="2787960"/>
            <a:ext cx="79746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u v x y z w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S=solve(u*y^2+v*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z+w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==0,y+z+w==0,y,z)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 = y: [2x1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z: [2x1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S.z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S.z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S.y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(v + 2*u*w + (v^2 + 4*u*w*v - 4*u*w)^(1/2))/(2*u) - w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(v + 2*u*w - (v^2 + 4*u*w*v - 4*u*w)^(1/2))/(2*u) - w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S.z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-(v + 2*u*w + (v^2 + 4*u*w*v - 4*u*w)^(1/2))/(2*u)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-(v + 2*u*w - (v^2 + 4*u*w*v - 4*u*w)^(1/2))/(2*u)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2E08DA-859B-4234-BA98-6BA4F91EB461}"/>
              </a:ext>
            </a:extLst>
          </p:cNvPr>
          <p:cNvSpPr/>
          <p:nvPr/>
        </p:nvSpPr>
        <p:spPr>
          <a:xfrm>
            <a:off x="311802" y="5927281"/>
            <a:ext cx="871296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[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z,y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]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=solve(u*y^2+v*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z+w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==0,y+z+w==0,y,z)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结果上</a:t>
            </a:r>
            <a:r>
              <a:rPr lang="en-US" altLang="zh-CN" sz="2400" b="1" dirty="0">
                <a:latin typeface="+mj-ea"/>
                <a:ea typeface="+mj-ea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实际上是</a:t>
            </a:r>
            <a:r>
              <a:rPr lang="en-US" altLang="zh-CN" sz="2400" b="1" dirty="0">
                <a:latin typeface="+mj-ea"/>
                <a:ea typeface="+mj-ea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的值，</a:t>
            </a:r>
            <a:r>
              <a:rPr lang="en-US" altLang="zh-CN" sz="2400" b="1" dirty="0">
                <a:latin typeface="+mj-ea"/>
                <a:ea typeface="+mj-ea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是</a:t>
            </a:r>
            <a:r>
              <a:rPr lang="en-US" altLang="zh-CN" sz="2400" b="1" dirty="0">
                <a:latin typeface="+mj-ea"/>
                <a:ea typeface="+mj-ea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的值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194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315416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2.6-5,6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07BBD4-050A-4164-987A-1A8F1C177BC8}"/>
              </a:ext>
            </a:extLst>
          </p:cNvPr>
          <p:cNvSpPr/>
          <p:nvPr/>
        </p:nvSpPr>
        <p:spPr>
          <a:xfrm>
            <a:off x="251520" y="821884"/>
            <a:ext cx="878497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sz="2000" dirty="0">
                <a:latin typeface="Times New Roman" panose="02020603050405020304" pitchFamily="18" charset="0"/>
              </a:rPr>
              <a:t>【例</a:t>
            </a:r>
            <a:r>
              <a:rPr lang="en-US" altLang="zh-CN" sz="2000" dirty="0">
                <a:latin typeface="Times New Roman" panose="02020603050405020304" pitchFamily="18" charset="0"/>
              </a:rPr>
              <a:t>2.6-5</a:t>
            </a:r>
            <a:r>
              <a:rPr lang="zh-CN" altLang="zh-CN" sz="2000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d n p q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eq1=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d+n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/2+p/2-q;eq2=n+d+q-p-10;eq3=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q+d-n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/4-p;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方程，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变量，不定方程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warning off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新版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这种方式反而不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warning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S=solve(eq1,eq2,eq3,d,n,p,q);	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','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','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','   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S.q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'])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S.d,S.n,S.p,S.q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定义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作为不定参数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S.d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S.n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S.q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- 2, 8, - 4, 0] 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注意：旧版本可以提供通解</a:t>
            </a:r>
            <a:endParaRPr lang="zh-CN" altLang="zh-CN" b="1" dirty="0">
              <a:solidFill>
                <a:schemeClr val="accent2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813AFF-4032-4624-BE38-CCE132C39543}"/>
              </a:ext>
            </a:extLst>
          </p:cNvPr>
          <p:cNvSpPr/>
          <p:nvPr/>
        </p:nvSpPr>
        <p:spPr>
          <a:xfrm>
            <a:off x="251520" y="4005064"/>
            <a:ext cx="799288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sz="2000" dirty="0">
                <a:latin typeface="Times New Roman" panose="02020603050405020304" pitchFamily="18" charset="0"/>
              </a:rPr>
              <a:t>【例</a:t>
            </a:r>
            <a:r>
              <a:rPr lang="en-US" altLang="zh-CN" sz="2000" dirty="0">
                <a:latin typeface="Times New Roman" panose="02020603050405020304" pitchFamily="18" charset="0"/>
              </a:rPr>
              <a:t>2.6-6</a:t>
            </a:r>
            <a:r>
              <a:rPr lang="zh-CN" altLang="zh-CN" sz="2000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all,syms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x;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s=solve((x+2)^x==2,x)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==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表示恒等式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 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计算会弹出警告，表达无法计算出符号值，输出数值结果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0.69829942170241042826920133106081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=(s+2)^s					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2.0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7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符号计算结果可视化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旧版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ez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系列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graphicFrame>
        <p:nvGraphicFramePr>
          <p:cNvPr id="4" name="Group 294">
            <a:extLst>
              <a:ext uri="{FF2B5EF4-FFF2-40B4-BE49-F238E27FC236}">
                <a16:creationId xmlns:a16="http://schemas.microsoft.com/office/drawing/2014/main" id="{D38941C8-DD11-4306-90FE-09643C1C2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145589"/>
              </p:ext>
            </p:extLst>
          </p:nvPr>
        </p:nvGraphicFramePr>
        <p:xfrm>
          <a:off x="161764" y="899592"/>
          <a:ext cx="8820472" cy="4986820"/>
        </p:xfrm>
        <a:graphic>
          <a:graphicData uri="http://schemas.openxmlformats.org/drawingml/2006/table">
            <a:tbl>
              <a:tblPr/>
              <a:tblGrid>
                <a:gridCol w="1661422">
                  <a:extLst>
                    <a:ext uri="{9D8B030D-6E8A-4147-A177-3AD203B41FA5}">
                      <a16:colId xmlns:a16="http://schemas.microsoft.com/office/drawing/2014/main" val="1568026944"/>
                    </a:ext>
                  </a:extLst>
                </a:gridCol>
                <a:gridCol w="2388774">
                  <a:extLst>
                    <a:ext uri="{9D8B030D-6E8A-4147-A177-3AD203B41FA5}">
                      <a16:colId xmlns:a16="http://schemas.microsoft.com/office/drawing/2014/main" val="451706302"/>
                    </a:ext>
                  </a:extLst>
                </a:gridCol>
                <a:gridCol w="4770276">
                  <a:extLst>
                    <a:ext uri="{9D8B030D-6E8A-4147-A177-3AD203B41FA5}">
                      <a16:colId xmlns:a16="http://schemas.microsoft.com/office/drawing/2014/main" val="3552171977"/>
                    </a:ext>
                  </a:extLst>
                </a:gridCol>
              </a:tblGrid>
              <a:tr h="448024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指令名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含    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可执行实例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332357"/>
                  </a:ext>
                </a:extLst>
              </a:tr>
              <a:tr h="451135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ezcontour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画等位线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ezcontour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('cos(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x+sin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(y))-sin(y)'),colormap(jet)</a:t>
                      </a:r>
                      <a:endParaRPr lang="zh-CN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667020"/>
                  </a:ext>
                </a:extLst>
              </a:tr>
              <a:tr h="581809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ezcontourf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画填色等位线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colormap(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flipud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(cool)),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ezmesh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('sin(x)*sin(y)')</a:t>
                      </a:r>
                      <a:endParaRPr lang="zh-CN" sz="16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hidden 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off,hold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on,</a:t>
                      </a:r>
                      <a:endParaRPr lang="zh-CN" sz="16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6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ezcontourf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('sin(x)*sin(y)'),view([34,62]) ,hold off</a:t>
                      </a:r>
                      <a:endParaRPr lang="zh-CN" sz="16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331212"/>
                  </a:ext>
                </a:extLst>
              </a:tr>
              <a:tr h="448024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ezmesh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画网线图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6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ezmesh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exp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(-s)*cos(t)','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exp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(-s)*sin(t)','t',[0,8,0,4*pi])</a:t>
                      </a:r>
                      <a:endParaRPr lang="zh-CN" sz="16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33186"/>
                  </a:ext>
                </a:extLst>
              </a:tr>
              <a:tr h="457358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ezmeshc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画带等位线的网线图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ezmeshc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('y/(1 + x^2 + y^2)',[-5,5,-2*pi,2*pi])</a:t>
                      </a:r>
                      <a:endParaRPr lang="zh-CN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746841"/>
                  </a:ext>
                </a:extLst>
              </a:tr>
              <a:tr h="483866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ezplot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画二维曲线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8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ezplot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('1/y-log(y)+log(-1+y)+x - 1')</a:t>
                      </a:r>
                      <a:endParaRPr lang="zh-CN" sz="18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835006"/>
                  </a:ext>
                </a:extLst>
              </a:tr>
              <a:tr h="448024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ezplot3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画三维曲线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ezplot3('sin(3*t)*cos(t)','sin(3*t)*sin(t)','</a:t>
                      </a:r>
                      <a:r>
                        <a:rPr lang="en-US" sz="16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t','animate</a:t>
                      </a: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  <a:endParaRPr lang="zh-CN" sz="16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645321"/>
                  </a:ext>
                </a:extLst>
              </a:tr>
              <a:tr h="549576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ezpolar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画极坐标曲线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24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ezpolar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('sin(tan(t))')</a:t>
                      </a:r>
                      <a:endParaRPr lang="zh-CN" sz="24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02173"/>
                  </a:ext>
                </a:extLst>
              </a:tr>
              <a:tr h="448024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ezsurf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画曲面图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ezsurf('(x+8)*((y)^2)/((x+8)^2 + (y)^4+eps)','circ')</a:t>
                      </a:r>
                      <a:endParaRPr lang="zh-CN" sz="1600" b="1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shading interp,colormap(flipud(hot)),view([83,84])</a:t>
                      </a:r>
                      <a:endParaRPr lang="zh-CN" sz="1600" b="1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641345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ezsurfc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10000"/>
                        </a:lnSpc>
                        <a:spcBef>
                          <a:spcPct val="20000"/>
                        </a:spcBef>
                        <a:buSzPct val="75000"/>
                        <a:buFont typeface="Wingdings" panose="05000000000000000000" pitchFamily="2" charset="2"/>
                        <a:defRPr sz="2800" b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lnSpc>
                          <a:spcPct val="115000"/>
                        </a:lnSpc>
                        <a:spcBef>
                          <a:spcPct val="20000"/>
                        </a:spcBef>
                        <a:defRPr sz="2400" b="1">
                          <a:solidFill>
                            <a:srgbClr val="0066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lnSpc>
                          <a:spcPct val="11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lnSpc>
                          <a:spcPct val="110000"/>
                        </a:lnSpc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画带等位线的曲面图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89605" marR="89605" marT="44802" marB="4480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9875" algn="l"/>
                        </a:tabLst>
                      </a:pPr>
                      <a:r>
                        <a:rPr lang="en-US" sz="24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ezsurfc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('sin(x)*sin(y)')</a:t>
                      </a:r>
                      <a:endParaRPr lang="zh-CN" sz="24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08046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884D37F-E244-4489-9C4B-0B1AD9C0453E}"/>
              </a:ext>
            </a:extLst>
          </p:cNvPr>
          <p:cNvSpPr/>
          <p:nvPr/>
        </p:nvSpPr>
        <p:spPr>
          <a:xfrm>
            <a:off x="215516" y="6021288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每一个函数去掉</a:t>
            </a:r>
            <a:r>
              <a:rPr lang="en-US" altLang="zh-CN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ez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后本身也是一个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Times New Roman" panose="02020603050405020304" pitchFamily="18" charset="0"/>
              </a:rPr>
              <a:t>数值可视化函数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21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可视化演示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等位线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E70E7-3348-4244-BCD4-46ABB3BFBDDD}"/>
              </a:ext>
            </a:extLst>
          </p:cNvPr>
          <p:cNvSpPr/>
          <p:nvPr/>
        </p:nvSpPr>
        <p:spPr>
          <a:xfrm>
            <a:off x="215516" y="925351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ezcontour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(' cos(</a:t>
            </a: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x+sin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(y))-sin(y)')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%MATLAB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默认颜色较温和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BB0B9F-B6DA-4F96-B4BD-CBEC76B4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00" y="1412776"/>
            <a:ext cx="6749199" cy="50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6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可视化演示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等位线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E70E7-3348-4244-BCD4-46ABB3BFBDDD}"/>
              </a:ext>
            </a:extLst>
          </p:cNvPr>
          <p:cNvSpPr/>
          <p:nvPr/>
        </p:nvSpPr>
        <p:spPr>
          <a:xfrm>
            <a:off x="215516" y="925351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ezcontour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('cos(</a:t>
            </a: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x+sin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(y))-sin(y)'),colormap(jet)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%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红蓝对比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760E26-B579-4854-91F2-2525C9BE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42" y="1484784"/>
            <a:ext cx="6869316" cy="51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7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可视化演示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等位线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fcontour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E70E7-3348-4244-BCD4-46ABB3BFBDDD}"/>
              </a:ext>
            </a:extLst>
          </p:cNvPr>
          <p:cNvSpPr/>
          <p:nvPr/>
        </p:nvSpPr>
        <p:spPr>
          <a:xfrm>
            <a:off x="215516" y="925351"/>
            <a:ext cx="8748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syms x y;fcontour(cos(x+sin(y))-sin(y))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%</a:t>
            </a:r>
            <a:r>
              <a:rPr lang="en-US" altLang="zh-CN" sz="24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fcontour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不支持字符串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8EA719-A777-4B3C-A11B-32DF0184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63" y="1556792"/>
            <a:ext cx="6503874" cy="49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64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可视化演示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填色等位线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E70E7-3348-4244-BCD4-46ABB3BFBDDD}"/>
              </a:ext>
            </a:extLst>
          </p:cNvPr>
          <p:cNvSpPr/>
          <p:nvPr/>
        </p:nvSpPr>
        <p:spPr>
          <a:xfrm>
            <a:off x="107758" y="925351"/>
            <a:ext cx="892848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colormap(</a:t>
            </a: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flipud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(cool)),</a:t>
            </a: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ezmesh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('sin(x)*sin(y)')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   hidden </a:t>
            </a: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off,hold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on,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ezcontourf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('sin(x)*sin(y)'),view([34,62]),hold off  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%view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？</a:t>
            </a:r>
            <a:r>
              <a:rPr lang="en-US" altLang="zh-CN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(help)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15C9ED-33CB-4FBE-BD98-A1CF3B2E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35624"/>
            <a:ext cx="6240757" cy="46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07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可视化演示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网线图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fmesh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无法用字符串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E70E7-3348-4244-BCD4-46ABB3BFBDDD}"/>
              </a:ext>
            </a:extLst>
          </p:cNvPr>
          <p:cNvSpPr/>
          <p:nvPr/>
        </p:nvSpPr>
        <p:spPr>
          <a:xfrm>
            <a:off x="215516" y="925351"/>
            <a:ext cx="871296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ezmesh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('</a:t>
            </a: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exp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(-s)*cos(t)','</a:t>
            </a:r>
            <a:r>
              <a:rPr lang="en-US" altLang="zh-CN" sz="2400" b="1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exp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(-s)*sin(t)','t',[0,8,0,4*pi])</a:t>
            </a:r>
            <a:endParaRPr lang="zh-CN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D699E5-DD3D-4341-B523-7CAFC033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12" y="1484784"/>
            <a:ext cx="7005375" cy="52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74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可视化演示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坐标面带等位线的网线图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E70E7-3348-4244-BCD4-46ABB3BFBDDD}"/>
              </a:ext>
            </a:extLst>
          </p:cNvPr>
          <p:cNvSpPr/>
          <p:nvPr/>
        </p:nvSpPr>
        <p:spPr>
          <a:xfrm>
            <a:off x="215516" y="925351"/>
            <a:ext cx="871296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ezmeshc('y/(1 + x^2 + y^2)',[-5,5,-2*pi,2*pi])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77F0A-C995-4C9F-BD4A-4D382BF9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46" y="1412776"/>
            <a:ext cx="6845107" cy="51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5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ezplot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与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fplot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使用方法基本相同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D77ED1-95A4-478E-A929-3115DDBB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196752"/>
            <a:ext cx="8568952" cy="49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9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19276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的符号限制性假设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2.1-6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92E9B-F644-4F9F-AE99-2E19EF379AAB}"/>
              </a:ext>
            </a:extLst>
          </p:cNvPr>
          <p:cNvSpPr/>
          <p:nvPr/>
        </p:nvSpPr>
        <p:spPr>
          <a:xfrm>
            <a:off x="313058" y="1052736"/>
            <a:ext cx="871296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assumptions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(x) 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可查看变量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的当前限制性假设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clear all </a:t>
            </a:r>
            <a:r>
              <a:rPr lang="zh-CN" altLang="en-US" sz="2400" b="1" dirty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或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syms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a clears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可清除全部或符号变量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的限制性假设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C9B7B4-8790-483A-AED7-B9E11CAF7C73}"/>
              </a:ext>
            </a:extLst>
          </p:cNvPr>
          <p:cNvSpPr/>
          <p:nvPr/>
        </p:nvSpPr>
        <p:spPr>
          <a:xfrm>
            <a:off x="313058" y="2996952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2.1-6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F31283-28C5-498A-9818-13D26369D27E}"/>
              </a:ext>
            </a:extLst>
          </p:cNvPr>
          <p:cNvSpPr/>
          <p:nvPr/>
        </p:nvSpPr>
        <p:spPr>
          <a:xfrm>
            <a:off x="395536" y="3433783"/>
            <a:ext cx="72545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 all			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x				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f=x^3+475*x/100+5/2;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r=solve(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        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求解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f=0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在复数域的所有根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	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        -1/2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nn-NO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1/4 - (79^(1/2)*1i)/4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nn-NO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(79^(1/2)*1i)/4 + 1/4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45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133B87-742B-421A-AE7F-1A424DF6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9661063" cy="7927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257E9A-F8CE-4D8F-B974-83DD8D4A3A29}"/>
              </a:ext>
            </a:extLst>
          </p:cNvPr>
          <p:cNvSpPr/>
          <p:nvPr/>
        </p:nvSpPr>
        <p:spPr>
          <a:xfrm>
            <a:off x="251520" y="1340768"/>
            <a:ext cx="84786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t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tao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y=2/3*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(-t/2)*cos(sqrt(3)/2*t)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(2*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(-t/2)*cos((3^(1/2)*t)/2))/3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s=subs(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(y,t,0,tao),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tao,t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)%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(y,t,0,t)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也对，只是不好理解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1/3-(2*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(-t/2)*(cos((3^(1/2)*t)/2)/2-(3^(1/2)*sin((3^(1/2)*t)/2))/2))/3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subplot(2,1,1)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Figure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共两行一列，第一幅图如下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fplot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(y,[0,4*pi]),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ylim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([-0.2,0.7])%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无需指定采样点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grid on					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subplot(2,1,2)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Figure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共两行一列，第二幅图如下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fplot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(s,[0,4*pi])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grid on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title('s = \int y(t</a:t>
            </a:r>
            <a:r>
              <a:rPr lang="en-US" altLang="zh-CN" b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)dt')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若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ezplot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自带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，这样可以覆盖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34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2.8-1(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fplot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将会不自动加标题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133B87-742B-421A-AE7F-1A424DF6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9661063" cy="7927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AFCF35-DD31-4027-B706-F8B96079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86" y="1459880"/>
            <a:ext cx="6854399" cy="507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9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246" y="-243408"/>
            <a:ext cx="789437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可视化演示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三维空间曲线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-fplot3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无法动画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E70E7-3348-4244-BCD4-46ABB3BFBDDD}"/>
              </a:ext>
            </a:extLst>
          </p:cNvPr>
          <p:cNvSpPr/>
          <p:nvPr/>
        </p:nvSpPr>
        <p:spPr>
          <a:xfrm>
            <a:off x="215516" y="925351"/>
            <a:ext cx="871296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fr-FR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ezplot3(</a:t>
            </a: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'</a:t>
            </a:r>
            <a:r>
              <a:rPr lang="fr-FR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sin(3*t)*cos(t)</a:t>
            </a: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'</a:t>
            </a:r>
            <a:r>
              <a:rPr lang="fr-FR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,</a:t>
            </a: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'</a:t>
            </a:r>
            <a:r>
              <a:rPr lang="fr-FR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sin(3*t)*sin(t)</a:t>
            </a: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'</a:t>
            </a:r>
            <a:r>
              <a:rPr lang="fr-FR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,</a:t>
            </a: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'</a:t>
            </a:r>
            <a:r>
              <a:rPr lang="fr-FR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t</a:t>
            </a: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'</a:t>
            </a:r>
            <a:r>
              <a:rPr lang="fr-FR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,</a:t>
            </a: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'</a:t>
            </a:r>
            <a:r>
              <a:rPr lang="fr-FR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animate</a:t>
            </a: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'</a:t>
            </a:r>
            <a:r>
              <a:rPr lang="fr-FR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)</a:t>
            </a:r>
            <a:r>
              <a:rPr lang="fr-FR" altLang="zh-CN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动画</a:t>
            </a:r>
            <a:endParaRPr lang="fr-FR" altLang="zh-CN" sz="2400" b="1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Figure 1 2018_9_6 13_57_06">
            <a:hlinkClick r:id="" action="ppaction://media"/>
            <a:extLst>
              <a:ext uri="{FF2B5EF4-FFF2-40B4-BE49-F238E27FC236}">
                <a16:creationId xmlns:a16="http://schemas.microsoft.com/office/drawing/2014/main" id="{36B71F3D-E5D0-474E-9523-490CF896CA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1412776"/>
            <a:ext cx="6215535" cy="519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6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可视化演示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极坐标曲线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6E70E7-3348-4244-BCD4-46ABB3BFBDDD}"/>
              </a:ext>
            </a:extLst>
          </p:cNvPr>
          <p:cNvSpPr/>
          <p:nvPr/>
        </p:nvSpPr>
        <p:spPr>
          <a:xfrm>
            <a:off x="215516" y="925351"/>
            <a:ext cx="871296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s-ES" altLang="zh-CN" sz="2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ezpolar('sin(tan(t))')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51D69-ECC5-411B-A5D2-0A92A0F3A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79321"/>
            <a:ext cx="6845107" cy="51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9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0899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ezsurf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与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fsurf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29BFCC-69C4-4C4E-B89E-407FA1DE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76" y="1196752"/>
            <a:ext cx="8493848" cy="47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47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7DA376-56B9-48E1-9946-AFBBDA08D17F}"/>
              </a:ext>
            </a:extLst>
          </p:cNvPr>
          <p:cNvSpPr/>
          <p:nvPr/>
        </p:nvSpPr>
        <p:spPr>
          <a:xfrm>
            <a:off x="251520" y="980728"/>
            <a:ext cx="864096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sz="2000" dirty="0">
                <a:latin typeface="Times New Roman" panose="02020603050405020304" pitchFamily="18" charset="0"/>
              </a:rPr>
              <a:t>【例</a:t>
            </a:r>
            <a:r>
              <a:rPr lang="en-US" altLang="zh-CN" sz="2000" dirty="0">
                <a:latin typeface="Times New Roman" panose="02020603050405020304" pitchFamily="18" charset="0"/>
              </a:rPr>
              <a:t>2.8-2</a:t>
            </a:r>
            <a:r>
              <a:rPr lang="zh-CN" altLang="zh-CN" sz="2000" dirty="0">
                <a:latin typeface="Times New Roman" panose="02020603050405020304" pitchFamily="18" charset="0"/>
              </a:rPr>
              <a:t>】。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clf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x='cos(s)*cos(t)';			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y='cos(s)*sin(t)';			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z='sin(s)';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ezsurf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x,y,z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,[0,pi/2,0,3*pi/2]) 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两个参数，三个坐标构成参数曲面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view(17,40)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视角控制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shading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interp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去掉黑色的线条网格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colormap(spring)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控制颜色风格为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spring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light('position',[0,0,-10],'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style','local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两个位置打光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明暗效果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light('position',[-1,-0.5,2],'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style','local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material([0.5,0.5,0.5,10,0.3])	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设置对象的环境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漫反射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镜面反射强度、镜面反射指数和镜面反射颜色反射率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94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F602E8-1643-4209-B0FB-25E7DF24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40" y="899592"/>
            <a:ext cx="7719091" cy="56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85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5E0BB1-D2AD-42D9-B7F7-433F94C33C99}"/>
              </a:ext>
            </a:extLst>
          </p:cNvPr>
          <p:cNvSpPr/>
          <p:nvPr/>
        </p:nvSpPr>
        <p:spPr>
          <a:xfrm>
            <a:off x="31708" y="836712"/>
            <a:ext cx="9004787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sz="2000" dirty="0">
                <a:latin typeface="Times New Roman" panose="02020603050405020304" pitchFamily="18" charset="0"/>
              </a:rPr>
              <a:t>【例</a:t>
            </a:r>
            <a:r>
              <a:rPr lang="en-US" altLang="zh-CN" sz="2000" dirty="0">
                <a:latin typeface="Times New Roman" panose="02020603050405020304" pitchFamily="18" charset="0"/>
              </a:rPr>
              <a:t>2.8-3</a:t>
            </a:r>
            <a:r>
              <a:rPr lang="zh-CN" altLang="zh-CN" sz="2000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 all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x y real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f(x)=1-2/(1+exp(x));			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('f(x)='),pretty(f)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f(x)=</a:t>
            </a:r>
            <a:endParaRPr lang="zh-CN" altLang="zh-CN" sz="24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   2 </a:t>
            </a:r>
            <a:endParaRPr lang="zh-CN" altLang="zh-CN" sz="24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1 - ---------- </a:t>
            </a:r>
            <a:endParaRPr lang="zh-CN" altLang="zh-CN" sz="24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 + 1</a:t>
            </a:r>
            <a:endParaRPr lang="zh-CN" altLang="zh-CN" sz="24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fint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 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(f,x,0,x)			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fint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 =</a:t>
            </a:r>
            <a:r>
              <a:rPr lang="en-US" altLang="zh-CN" sz="2000" dirty="0">
                <a:latin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2*log(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 + 1) - log(4) - x </a:t>
            </a:r>
          </a:p>
          <a:p>
            <a:pPr algn="just" hangingPunct="0"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=0:0.1:2;			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%21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个数值采样点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xk,f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),'g:',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xk,fint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xk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),'r','LineWidth',3)</a:t>
            </a: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传统绘图，注意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fint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xk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在数值向量代入后，会转换为符号向量（自动取值转换）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函数及其积分函数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</a:t>
            </a: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('x')</a:t>
            </a: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legend('f(x)','\int^x_0 f(x)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dx','Location','best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 </a:t>
            </a:r>
            <a:endParaRPr lang="zh-CN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2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A8D00-31A9-4136-B39C-A0C09396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26" y="899592"/>
            <a:ext cx="7493120" cy="58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C5E0BB1-D2AD-42D9-B7F7-433F94C33C99}"/>
                  </a:ext>
                </a:extLst>
              </p:cNvPr>
              <p:cNvSpPr/>
              <p:nvPr/>
            </p:nvSpPr>
            <p:spPr>
              <a:xfrm>
                <a:off x="31708" y="764704"/>
                <a:ext cx="9220811" cy="6464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sz="2000" dirty="0">
                    <a:latin typeface="Times New Roman" panose="02020603050405020304" pitchFamily="18" charset="0"/>
                  </a:rPr>
                  <a:t>【例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2.8-3</a:t>
                </a:r>
                <a:r>
                  <a:rPr lang="zh-CN" altLang="zh-CN" sz="2000" dirty="0">
                    <a:latin typeface="Times New Roman" panose="02020603050405020304" pitchFamily="18" charset="0"/>
                  </a:rPr>
                  <a:t>】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g(y)=subs(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finverse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(f),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x,y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求反函数并用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表示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g(y) =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 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log(- 1/(y/2 - 1/2) - 1)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gint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int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(g,y,0,y)				 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gint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(y) =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 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2*log(y + 1) + log(- 1/(y/2 - 1/2) - 1)*(y - 1) 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latin typeface="Times New Roman" panose="02020603050405020304" pitchFamily="18" charset="0"/>
                  </a:rPr>
                  <a:t> 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gf=g(f(x)),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fg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=f(g(y)) 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测试反函数正确性</a:t>
                </a:r>
                <a:endPara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gf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fg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dirty="0">
                  <a:solidFill>
                    <a:srgbClr val="0000FF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%%</a:t>
                </a:r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积分互补性的数学原理请大家自学完成，</a:t>
                </a:r>
                <a:r>
                  <a:rPr lang="en-US" altLang="zh-CN" b="1" dirty="0" err="1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xk</a:t>
                </a:r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为第</a:t>
                </a:r>
                <a:r>
                  <a:rPr lang="en-US" altLang="zh-CN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部分定义</a:t>
                </a:r>
                <a:r>
                  <a:rPr lang="en-US" altLang="zh-CN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0~2</a:t>
                </a:r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的</a:t>
                </a:r>
                <a:r>
                  <a:rPr lang="en-US" altLang="zh-CN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21</a:t>
                </a:r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个离散采样点</a:t>
                </a:r>
                <a:endParaRPr lang="en-US" altLang="zh-CN" b="1" dirty="0">
                  <a:solidFill>
                    <a:schemeClr val="accent2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gintk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=subs(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gint,y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,(subs(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f,x,xk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)));		%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𝐝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nary>
                  </m:oMath>
                </a14:m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Gintk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.*subs(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f,x,xk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)-subs(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fint,x,xk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);		%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𝒙𝒇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sup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plot(f(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),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gintk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,'r')						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hold on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plot(f(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),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Gintk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,'+k')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线型为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，颜色黑色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hold off,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title('\int^y_0 g(y)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dy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'), 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xlabel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('y')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legend('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直接法计算反函数积分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', '</a:t>
                </a:r>
                <a:r>
                  <a:rPr lang="zh-CN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互补法求反函数积分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','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location','best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C5E0BB1-D2AD-42D9-B7F7-433F94C33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" y="764704"/>
                <a:ext cx="9220811" cy="6464911"/>
              </a:xfrm>
              <a:prstGeom prst="rect">
                <a:avLst/>
              </a:prstGeom>
              <a:blipFill>
                <a:blip r:embed="rId2"/>
                <a:stretch>
                  <a:fillRect l="-661" t="-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8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19276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的符号限制性假设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2.1-6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C9B7B4-8790-483A-AED7-B9E11CAF7C73}"/>
              </a:ext>
            </a:extLst>
          </p:cNvPr>
          <p:cNvSpPr/>
          <p:nvPr/>
        </p:nvSpPr>
        <p:spPr>
          <a:xfrm>
            <a:off x="313058" y="944598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2.1-6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】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37AE94-06F1-4350-8670-222BB4D91ECD}"/>
              </a:ext>
            </a:extLst>
          </p:cNvPr>
          <p:cNvSpPr/>
          <p:nvPr/>
        </p:nvSpPr>
        <p:spPr>
          <a:xfrm>
            <a:off x="125760" y="1344750"/>
            <a:ext cx="977483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assumptions(x)		%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empty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]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assume(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x,'real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		%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r21=solve(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仅计算实根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r21 = -1/2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latin typeface="Times New Roman" panose="02020603050405020304" pitchFamily="18" charset="0"/>
              </a:rPr>
              <a:t> 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x clears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新版推荐用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clears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而不是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assume(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imag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(x)==0)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限制虚部为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是等价的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r22=solve(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latin typeface="Times New Roman" panose="02020603050405020304" pitchFamily="18" charset="0"/>
              </a:rPr>
              <a:t> 		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r22 =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-1/2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(assumptions(x))		%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imag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 == 0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latin typeface="Times New Roman" panose="02020603050405020304" pitchFamily="18" charset="0"/>
              </a:rPr>
              <a:t> 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x clears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assume(real(x)&gt;0)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实部大于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r3=solve(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             %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r3 = </a:t>
            </a:r>
            <a:r>
              <a:rPr lang="nn-NO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1/4 - (79^(1/2)*1i)/4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nn-NO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(79^(1/2)*1i)/4 + ¼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latin typeface="Times New Roman" panose="02020603050405020304" pitchFamily="18" charset="0"/>
              </a:rPr>
              <a:t>  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assumeAlso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imag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(x)&gt;0)	</a:t>
            </a:r>
          </a:p>
          <a:p>
            <a:pPr algn="just" hangingPunct="0">
              <a:tabLst>
                <a:tab pos="269875" algn="l"/>
                <a:tab pos="266700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r4=solve(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实部虚部都大于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r4 = </a:t>
            </a:r>
            <a:r>
              <a:rPr lang="nn-NO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(79^(1/2)*1i)/4 + 1/4</a:t>
            </a:r>
            <a:endParaRPr lang="zh-CN" altLang="zh-CN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EE5BAD-1346-4681-8B81-9CEC9EFD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96" y="899592"/>
            <a:ext cx="7468407" cy="56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2.8-4(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有改动！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33DB36-2209-49F6-904E-E46CE71EBFE9}"/>
              </a:ext>
            </a:extLst>
          </p:cNvPr>
          <p:cNvSpPr/>
          <p:nvPr/>
        </p:nvSpPr>
        <p:spPr>
          <a:xfrm>
            <a:off x="171258" y="836712"/>
            <a:ext cx="9081262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sz="2000" dirty="0">
                <a:latin typeface="Times New Roman" panose="02020603050405020304" pitchFamily="18" charset="0"/>
              </a:rPr>
              <a:t>【例</a:t>
            </a:r>
            <a:r>
              <a:rPr lang="en-US" altLang="zh-CN" sz="2000" dirty="0">
                <a:latin typeface="Times New Roman" panose="02020603050405020304" pitchFamily="18" charset="0"/>
              </a:rPr>
              <a:t>2.8-4</a:t>
            </a:r>
            <a:r>
              <a:rPr lang="zh-CN" altLang="zh-CN" sz="2000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 all				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x y				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)=sin(x^2+y)	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F(x, y) =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sin(x^2 + y)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F7=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taylor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(F,[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],'Order',8)%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二元函数的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阶泰勒展式（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阶截断）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F7(x, y) =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 x^6/6 + (x^4*y^3)/12 - (x^4*y)/2 + (x^2*y^4)/24 - (x^2*y^2)/2 + x^2 - y^7/5040 + y^5/120 - y^3/6 + y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subplot(2,2,1),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ezsurf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(F,[-2,2]),shading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interp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%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fsurf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会没有标题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subplot(2,2,2),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ezsurf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(F7,[-2,2]), shading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interp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两个函数的绘图对比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sz="2000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DF=F-F7;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误差函数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subplot(2,2,3),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ezsurf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(F,[-0.2,0.2],'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circ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区域为指定方形区域内切圆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fsurf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没有这个功能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)= sin(y+x^2)')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shading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interp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subplot(2,2,4),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ezsurf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(DF,[-0.2,0.2],'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circ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误差函数绘图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title('f(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- F7'),shading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interp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3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2.8-4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（上面两图为何不像？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axis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05151E-27C9-4335-8486-924AC6DA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18" y="895287"/>
            <a:ext cx="7491796" cy="58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37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814" y="-270343"/>
            <a:ext cx="8596412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第四周电子版作业（下周三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0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点前提交）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C0063-0D38-45C3-A014-EABEF14E3AED}"/>
              </a:ext>
            </a:extLst>
          </p:cNvPr>
          <p:cNvSpPr/>
          <p:nvPr/>
        </p:nvSpPr>
        <p:spPr>
          <a:xfrm>
            <a:off x="251520" y="845268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作业请于下周二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23:59:59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或以前提交到电子邮箱 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  <a:hlinkClick r:id="rId3"/>
              </a:rPr>
              <a:t>sysumatlab@163.com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5882B-C59C-4E6A-9576-29469D8FCEA9}"/>
              </a:ext>
            </a:extLst>
          </p:cNvPr>
          <p:cNvSpPr/>
          <p:nvPr/>
        </p:nvSpPr>
        <p:spPr>
          <a:xfrm>
            <a:off x="217848" y="1844824"/>
            <a:ext cx="843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邮件标题格式：“</a:t>
            </a:r>
            <a:r>
              <a:rPr lang="en-US" altLang="zh-CN" sz="2400" b="1" dirty="0">
                <a:latin typeface="+mj-ea"/>
                <a:ea typeface="+mj-ea"/>
              </a:rPr>
              <a:t>05370038</a:t>
            </a:r>
            <a:r>
              <a:rPr lang="zh-CN" altLang="en-US" sz="2400" b="1" dirty="0">
                <a:latin typeface="+mj-ea"/>
                <a:ea typeface="+mj-ea"/>
              </a:rPr>
              <a:t>；李嘉；周二班；第四周作业”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2B24ED-E66A-40F6-879C-4579C863812A}"/>
              </a:ext>
            </a:extLst>
          </p:cNvPr>
          <p:cNvSpPr/>
          <p:nvPr/>
        </p:nvSpPr>
        <p:spPr>
          <a:xfrm>
            <a:off x="205718" y="2791876"/>
            <a:ext cx="843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请将所有题目的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方法设计（如果有）、代码、运行结果、绘图结果（如果有）</a:t>
            </a:r>
            <a:r>
              <a:rPr lang="zh-CN" altLang="en-US" sz="2400" b="1" dirty="0">
                <a:latin typeface="+mj-ea"/>
                <a:ea typeface="+mj-ea"/>
              </a:rPr>
              <a:t>，放于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同一个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pdf(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推荐使用）文件</a:t>
            </a:r>
            <a:r>
              <a:rPr lang="zh-CN" altLang="en-US" sz="2400" b="1" dirty="0">
                <a:latin typeface="+mj-ea"/>
                <a:ea typeface="+mj-ea"/>
              </a:rPr>
              <a:t>内（</a:t>
            </a:r>
            <a:r>
              <a:rPr lang="en-US" altLang="zh-CN" sz="2400" b="1" dirty="0">
                <a:latin typeface="+mj-ea"/>
                <a:ea typeface="+mj-ea"/>
              </a:rPr>
              <a:t>doc</a:t>
            </a:r>
            <a:r>
              <a:rPr lang="zh-CN" altLang="en-US" sz="2400" b="1" dirty="0">
                <a:latin typeface="+mj-ea"/>
                <a:ea typeface="+mj-ea"/>
              </a:rPr>
              <a:t>或</a:t>
            </a:r>
            <a:r>
              <a:rPr lang="en-US" altLang="zh-CN" sz="2400" b="1" dirty="0" err="1">
                <a:latin typeface="+mj-ea"/>
                <a:ea typeface="+mj-ea"/>
              </a:rPr>
              <a:t>docx</a:t>
            </a:r>
            <a:r>
              <a:rPr lang="zh-CN" altLang="en-US" sz="2400" b="1">
                <a:latin typeface="+mj-ea"/>
                <a:ea typeface="+mj-ea"/>
              </a:rPr>
              <a:t>也可）。</a:t>
            </a:r>
            <a:r>
              <a:rPr lang="zh-CN" altLang="en-US" sz="2400" b="1" dirty="0">
                <a:latin typeface="+mj-ea"/>
                <a:ea typeface="+mj-ea"/>
              </a:rPr>
              <a:t>文件名建议与邮件标题完全相同。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72A6C9-3817-4188-849E-D0093D7C5B01}"/>
              </a:ext>
            </a:extLst>
          </p:cNvPr>
          <p:cNvSpPr/>
          <p:nvPr/>
        </p:nvSpPr>
        <p:spPr>
          <a:xfrm>
            <a:off x="217848" y="4255485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>
                <a:latin typeface="+mj-ea"/>
                <a:ea typeface="+mj-ea"/>
              </a:rPr>
              <a:t>电子版作业提交</a:t>
            </a:r>
            <a:r>
              <a:rPr lang="zh-CN" altLang="en-US" sz="2400" b="1" dirty="0">
                <a:latin typeface="+mj-ea"/>
                <a:ea typeface="+mj-ea"/>
              </a:rPr>
              <a:t>后会收到自动回复，迟交者按一天</a:t>
            </a:r>
            <a:r>
              <a:rPr lang="en-US" altLang="zh-CN" sz="2400" b="1" dirty="0">
                <a:latin typeface="+mj-ea"/>
                <a:ea typeface="+mj-ea"/>
              </a:rPr>
              <a:t>1</a:t>
            </a:r>
            <a:r>
              <a:rPr lang="zh-CN" altLang="en-US" sz="2400" b="1" dirty="0">
                <a:latin typeface="+mj-ea"/>
                <a:ea typeface="+mj-ea"/>
              </a:rPr>
              <a:t>级来扣分。</a:t>
            </a:r>
            <a:r>
              <a:rPr lang="en-US" altLang="zh-CN" sz="2400" b="1" dirty="0">
                <a:latin typeface="+mj-ea"/>
                <a:ea typeface="+mj-ea"/>
              </a:rPr>
              <a:t>1</a:t>
            </a:r>
            <a:r>
              <a:rPr lang="zh-CN" altLang="en-US" sz="2400" b="1" dirty="0">
                <a:latin typeface="+mj-ea"/>
                <a:ea typeface="+mj-ea"/>
              </a:rPr>
              <a:t>级折合总评约等于</a:t>
            </a:r>
            <a:r>
              <a:rPr lang="en-US" altLang="zh-CN" sz="2400" b="1" dirty="0">
                <a:latin typeface="+mj-ea"/>
                <a:ea typeface="+mj-ea"/>
              </a:rPr>
              <a:t>0.2-0.5</a:t>
            </a:r>
            <a:r>
              <a:rPr lang="zh-CN" altLang="en-US" sz="2400" b="1" dirty="0">
                <a:latin typeface="+mj-ea"/>
                <a:ea typeface="+mj-ea"/>
              </a:rPr>
              <a:t>分</a:t>
            </a:r>
            <a:r>
              <a:rPr lang="en-US" altLang="zh-CN" sz="2400" b="1" dirty="0">
                <a:latin typeface="+mj-ea"/>
                <a:ea typeface="+mj-ea"/>
              </a:rPr>
              <a:t>.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E9C669-695B-4D4B-B0DF-7DB6762DBD86}"/>
              </a:ext>
            </a:extLst>
          </p:cNvPr>
          <p:cNvSpPr/>
          <p:nvPr/>
        </p:nvSpPr>
        <p:spPr>
          <a:xfrm>
            <a:off x="224177" y="5301208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请勿抄袭，一经发现，最终总评不超过</a:t>
            </a:r>
            <a:r>
              <a:rPr lang="en-US" altLang="zh-CN" sz="2400" b="1" dirty="0">
                <a:latin typeface="+mj-ea"/>
                <a:ea typeface="+mj-ea"/>
              </a:rPr>
              <a:t>80</a:t>
            </a:r>
            <a:r>
              <a:rPr lang="zh-CN" altLang="en-US" sz="2400" b="1" dirty="0">
                <a:latin typeface="+mj-ea"/>
                <a:ea typeface="+mj-ea"/>
              </a:rPr>
              <a:t>。两次抄袭等于挂</a:t>
            </a:r>
            <a:r>
              <a:rPr lang="zh-CN" altLang="en-US" sz="2400" b="1">
                <a:latin typeface="+mj-ea"/>
                <a:ea typeface="+mj-ea"/>
              </a:rPr>
              <a:t>科。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01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270343"/>
            <a:ext cx="8438666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第四周电子版作业（下周三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0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点前提交）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64C0063-0D38-45C3-A014-EABEF14E3AED}"/>
                  </a:ext>
                </a:extLst>
              </p:cNvPr>
              <p:cNvSpPr/>
              <p:nvPr/>
            </p:nvSpPr>
            <p:spPr>
              <a:xfrm>
                <a:off x="251520" y="769975"/>
                <a:ext cx="843866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Q1.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习题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2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第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13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题（请尝试用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直接法与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Z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变换法两种方法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完成卷积操作，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本题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Z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变换方法可同时假设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&gt;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&gt;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</a:t>
                </a:r>
                <a:endParaRPr lang="en-US" altLang="zh-CN" sz="24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64C0063-0D38-45C3-A014-EABEF14E3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769975"/>
                <a:ext cx="8438666" cy="830997"/>
              </a:xfrm>
              <a:prstGeom prst="rect">
                <a:avLst/>
              </a:prstGeom>
              <a:blipFill>
                <a:blip r:embed="rId3"/>
                <a:stretch>
                  <a:fillRect l="-650" t="-5839" r="-1011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180C354C-F3AF-4E9C-B08D-501D997AC2D8}"/>
              </a:ext>
            </a:extLst>
          </p:cNvPr>
          <p:cNvSpPr/>
          <p:nvPr/>
        </p:nvSpPr>
        <p:spPr>
          <a:xfrm>
            <a:off x="251520" y="2442215"/>
            <a:ext cx="843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Q2.&amp;Q3. 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习题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18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与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20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不要使用字符串表达式！</a:t>
            </a:r>
            <a:r>
              <a:rPr lang="en-US" altLang="zh-CN" sz="2400" b="1" dirty="0">
                <a:latin typeface="+mj-ea"/>
                <a:ea typeface="+mj-ea"/>
                <a:cs typeface="Courier New" panose="020703090202050204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E42F719-11EE-4C0A-A3B3-F70B5EA18EA8}"/>
                  </a:ext>
                </a:extLst>
              </p:cNvPr>
              <p:cNvSpPr/>
              <p:nvPr/>
            </p:nvSpPr>
            <p:spPr>
              <a:xfrm>
                <a:off x="251520" y="3958145"/>
                <a:ext cx="8438666" cy="2754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Q4.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 定义参数曲面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unc>
                      <m:func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cos</m:t>
                        </m:r>
                      </m:fName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𝜽</m:t>
                        </m:r>
                      </m:e>
                    </m:func>
                    <m:func>
                      <m:func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sin</m:t>
                        </m:r>
                      </m:fName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𝜶</m:t>
                        </m:r>
                      </m:e>
                    </m:func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𝒚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unc>
                      <m:func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sin</m:t>
                        </m:r>
                      </m:fName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𝜽</m:t>
                        </m:r>
                      </m:e>
                    </m:func>
                    <m:func>
                      <m:func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sin</m:t>
                        </m:r>
                      </m:fName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𝜶</m:t>
                        </m:r>
                      </m:e>
                    </m:func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𝒛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func>
                      <m:func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cos</m:t>
                        </m:r>
                      </m:fName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𝜶</m:t>
                        </m:r>
                      </m:e>
                    </m:func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.(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𝜶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𝝅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/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𝟔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𝜽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𝝅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,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分别利用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MATLAB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命令</a:t>
                </a:r>
                <a:r>
                  <a:rPr lang="en-US" altLang="zh-CN" sz="2400" b="1" dirty="0" err="1">
                    <a:solidFill>
                      <a:schemeClr val="accent2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ezmesh,ezsurf,ezsurfc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完成对应的曲面绘图，并且尝试调整坐标轴的位置，观察角度（函数命令或鼠标操作），以及光照，调色板等各种功能，尝试美化绘图效果。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将代码与最终显示效果图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放在电子版文件中。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en-US" altLang="zh-CN" sz="2400" b="1" dirty="0">
                    <a:latin typeface="+mj-ea"/>
                    <a:ea typeface="+mj-ea"/>
                  </a:rPr>
                  <a:t>(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未完，下一页还有选做题</a:t>
                </a:r>
                <a:r>
                  <a:rPr lang="zh-CN" altLang="en-US" sz="2400" b="1" dirty="0">
                    <a:latin typeface="+mj-ea"/>
                    <a:ea typeface="+mj-ea"/>
                  </a:rPr>
                  <a:t>）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E42F719-11EE-4C0A-A3B3-F70B5EA18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958145"/>
                <a:ext cx="8438666" cy="2754600"/>
              </a:xfrm>
              <a:prstGeom prst="rect">
                <a:avLst/>
              </a:prstGeom>
              <a:blipFill>
                <a:blip r:embed="rId4"/>
                <a:stretch>
                  <a:fillRect l="-1083" t="-2434" r="-939" b="-3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3F99C88-31DA-4A8F-961F-B9108CCA5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14" y="3723851"/>
            <a:ext cx="4662036" cy="2416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36ADA0-DC71-448A-8D0D-E481C181E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010" y="1460632"/>
            <a:ext cx="8959165" cy="9815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E9BF1B-7F13-40BF-8E5E-3F0DAA077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14" y="2993515"/>
            <a:ext cx="6372698" cy="5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8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A3E8D0E-8772-4286-850E-52D866B65091}"/>
              </a:ext>
            </a:extLst>
          </p:cNvPr>
          <p:cNvSpPr txBox="1">
            <a:spLocks/>
          </p:cNvSpPr>
          <p:nvPr/>
        </p:nvSpPr>
        <p:spPr>
          <a:xfrm>
            <a:off x="179512" y="-155020"/>
            <a:ext cx="8870714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第四周电子版作业（下周三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0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点前提交）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2E4CFA-3A61-4332-9AF6-50F39AB5F611}"/>
              </a:ext>
            </a:extLst>
          </p:cNvPr>
          <p:cNvSpPr/>
          <p:nvPr/>
        </p:nvSpPr>
        <p:spPr>
          <a:xfrm>
            <a:off x="179512" y="5666184"/>
            <a:ext cx="843866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如果完成了选做，请将邮件标题（附件名可不改）格式改为：</a:t>
            </a:r>
            <a:endParaRPr lang="en-US" altLang="zh-CN" sz="2400" b="1" dirty="0"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latin typeface="+mj-ea"/>
                <a:ea typeface="+mj-ea"/>
              </a:rPr>
              <a:t>“有选做！；</a:t>
            </a:r>
            <a:r>
              <a:rPr lang="en-US" altLang="zh-CN" sz="2400" b="1" dirty="0">
                <a:latin typeface="+mj-ea"/>
                <a:ea typeface="+mj-ea"/>
              </a:rPr>
              <a:t>05370038</a:t>
            </a:r>
            <a:r>
              <a:rPr lang="zh-CN" altLang="en-US" sz="2400" b="1" dirty="0">
                <a:latin typeface="+mj-ea"/>
                <a:ea typeface="+mj-ea"/>
              </a:rPr>
              <a:t>；李嘉；周二班；第四周作业”</a:t>
            </a:r>
            <a:endParaRPr lang="en-US" altLang="zh-CN" sz="2400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230A8CA-0B9B-454A-877B-11CE3F11E2C9}"/>
                  </a:ext>
                </a:extLst>
              </p:cNvPr>
              <p:cNvSpPr/>
              <p:nvPr/>
            </p:nvSpPr>
            <p:spPr>
              <a:xfrm>
                <a:off x="179512" y="987980"/>
                <a:ext cx="8712968" cy="4263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Q5.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选做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）二次曲面的复习与绘图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(1) 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二次曲面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𝒛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𝒙𝒚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是哪一种类型的曲面，曲面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𝒙𝒚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𝒚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+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𝒛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𝟒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又是哪一种类型的曲面？为什么？请进行论证。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(2)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二次曲面还有多少种大的类型？请对二次曲面的其他每个类型分别举出一个例子。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(3)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使用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MATLAB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函数</a:t>
                </a:r>
                <a:r>
                  <a:rPr lang="en-US" altLang="zh-CN" sz="2400" b="1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ezsurf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或</a:t>
                </a:r>
                <a:r>
                  <a:rPr lang="en-US" altLang="zh-CN" sz="2400" b="1" dirty="0" err="1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fsurf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或</a:t>
                </a:r>
                <a:r>
                  <a:rPr lang="en-US" altLang="zh-CN" sz="2400" b="1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fimplicit3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尝试将前两问所出现或列举的曲面进行图示。写下代码和图示结果。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230A8CA-0B9B-454A-877B-11CE3F11E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87980"/>
                <a:ext cx="8712968" cy="4263988"/>
              </a:xfrm>
              <a:prstGeom prst="rect">
                <a:avLst/>
              </a:prstGeom>
              <a:blipFill>
                <a:blip r:embed="rId3"/>
                <a:stretch>
                  <a:fillRect l="-1049" t="-1143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48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8150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不用交的作业（重要）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0C354C-F3AF-4E9C-B08D-501D997AC2D8}"/>
              </a:ext>
            </a:extLst>
          </p:cNvPr>
          <p:cNvSpPr/>
          <p:nvPr/>
        </p:nvSpPr>
        <p:spPr>
          <a:xfrm>
            <a:off x="251520" y="1124744"/>
            <a:ext cx="8438666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将今天讲过的例题尝试自己键入并运行一遍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课本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习题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5,17,19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题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请自行阅读、思考、测试完成。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通过已经学习的数学分析的知识，思考互补法求反函数积分的原理。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49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感谢同学们认真听课</a:t>
            </a:r>
            <a:r>
              <a:rPr lang="en-US" altLang="zh-CN" sz="6000" i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!</a:t>
            </a:r>
            <a:endParaRPr lang="zh-CN" altLang="en-US" sz="6000" i="0" dirty="0">
              <a:solidFill>
                <a:srgbClr val="00B0F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3446615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欢迎同学们积极提问、交流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1255" y="460653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  <a:hlinkClick r:id="rId2"/>
              </a:rPr>
              <a:t>sysumatlab@163.com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415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复习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傅里叶变换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B6ECB1-90EE-45AC-8431-E1FEF3ED81F6}"/>
                  </a:ext>
                </a:extLst>
              </p:cNvPr>
              <p:cNvSpPr/>
              <p:nvPr/>
            </p:nvSpPr>
            <p:spPr>
              <a:xfrm>
                <a:off x="311802" y="1056729"/>
                <a:ext cx="8712968" cy="1733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傅里叶变换定义</a:t>
                </a:r>
                <a:endParaRPr lang="en-US" altLang="zh-CN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𝑭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𝝎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+∞</m:t>
                          </m:r>
                        </m:sup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𝒋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𝝎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𝐝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sz="2400" b="1" dirty="0"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en-US" altLang="zh-CN" sz="2400" b="1" dirty="0">
                    <a:latin typeface="+mj-ea"/>
                    <a:ea typeface="+mj-ea"/>
                  </a:rPr>
                  <a:t>j</a:t>
                </a:r>
                <a:r>
                  <a:rPr lang="zh-CN" altLang="en-US" sz="2400" b="1" dirty="0">
                    <a:latin typeface="+mj-ea"/>
                    <a:ea typeface="+mj-ea"/>
                  </a:rPr>
                  <a:t>为虚数单位</a:t>
                </a:r>
                <a:r>
                  <a:rPr lang="en-US" altLang="zh-CN" sz="2400" b="1" dirty="0">
                    <a:latin typeface="+mj-ea"/>
                    <a:ea typeface="+mj-ea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</a:rPr>
                  <a:t>注意到，</a:t>
                </a:r>
                <a:r>
                  <a:rPr lang="en-US" altLang="zh-CN" sz="24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func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func>
                  </m:oMath>
                </a14:m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B6ECB1-90EE-45AC-8431-E1FEF3ED8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2" y="1056729"/>
                <a:ext cx="8712968" cy="1733744"/>
              </a:xfrm>
              <a:prstGeom prst="rect">
                <a:avLst/>
              </a:prstGeom>
              <a:blipFill>
                <a:blip r:embed="rId2"/>
                <a:stretch>
                  <a:fillRect l="-1050" t="-3860"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6015D21-5411-4945-A352-FB551471AA0F}"/>
                  </a:ext>
                </a:extLst>
              </p:cNvPr>
              <p:cNvSpPr/>
              <p:nvPr/>
            </p:nvSpPr>
            <p:spPr>
              <a:xfrm>
                <a:off x="310447" y="3194303"/>
                <a:ext cx="8712968" cy="12780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傅里叶逆变换定义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𝐟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𝐭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)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 =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𝝅</m:t>
                          </m:r>
                        </m:den>
                      </m:f>
                      <m:nary>
                        <m:nary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+∞</m:t>
                          </m:r>
                        </m:sup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𝑭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𝝎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𝒋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𝝎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𝐝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𝝎</m:t>
                          </m:r>
                        </m:e>
                      </m:nary>
                    </m:oMath>
                  </m:oMathPara>
                </a14:m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6015D21-5411-4945-A352-FB551471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47" y="3194303"/>
                <a:ext cx="8712968" cy="1278042"/>
              </a:xfrm>
              <a:prstGeom prst="rect">
                <a:avLst/>
              </a:prstGeom>
              <a:blipFill>
                <a:blip r:embed="rId3"/>
                <a:stretch>
                  <a:fillRect l="-630" t="-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9B92E9B-F644-4F9F-AE99-2E19EF379AAB}"/>
              </a:ext>
            </a:extLst>
          </p:cNvPr>
          <p:cNvSpPr/>
          <p:nvPr/>
        </p:nvSpPr>
        <p:spPr>
          <a:xfrm>
            <a:off x="311802" y="5085184"/>
            <a:ext cx="871296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fourier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ft,t,w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 </a:t>
            </a:r>
            <a:r>
              <a:rPr lang="zh-CN" altLang="en-US" sz="2400" b="1" dirty="0">
                <a:latin typeface="+mj-ea"/>
                <a:ea typeface="+mj-ea"/>
              </a:rPr>
              <a:t>时间域变量</a:t>
            </a:r>
            <a:r>
              <a:rPr lang="en-US" altLang="zh-CN" sz="2400" b="1" dirty="0">
                <a:latin typeface="+mj-ea"/>
                <a:ea typeface="+mj-ea"/>
              </a:rPr>
              <a:t>t</a:t>
            </a:r>
            <a:r>
              <a:rPr lang="zh-CN" altLang="en-US" sz="2400" b="1" dirty="0">
                <a:latin typeface="+mj-ea"/>
                <a:ea typeface="+mj-ea"/>
              </a:rPr>
              <a:t>，频率域变量</a:t>
            </a:r>
            <a:r>
              <a:rPr lang="en-US" altLang="zh-CN" sz="2400" b="1" dirty="0">
                <a:latin typeface="+mj-ea"/>
                <a:ea typeface="+mj-ea"/>
              </a:rPr>
              <a:t>w</a:t>
            </a: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ifourier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ft,w,t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+mj-ea"/>
                <a:ea typeface="+mj-ea"/>
              </a:rPr>
              <a:t> 频率域变量</a:t>
            </a:r>
            <a:r>
              <a:rPr lang="en-US" altLang="zh-CN" sz="2400" b="1" dirty="0">
                <a:latin typeface="+mj-ea"/>
                <a:ea typeface="+mj-ea"/>
              </a:rPr>
              <a:t>w,</a:t>
            </a:r>
            <a:r>
              <a:rPr lang="zh-CN" altLang="en-US" sz="2400" b="1" dirty="0">
                <a:latin typeface="+mj-ea"/>
              </a:rPr>
              <a:t>时间域变量</a:t>
            </a:r>
            <a:r>
              <a:rPr lang="en-US" altLang="zh-CN" sz="2400" b="1" dirty="0">
                <a:latin typeface="+mj-ea"/>
              </a:rPr>
              <a:t>t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646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19276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拉普拉斯变换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B6ECB1-90EE-45AC-8431-E1FEF3ED81F6}"/>
                  </a:ext>
                </a:extLst>
              </p:cNvPr>
              <p:cNvSpPr/>
              <p:nvPr/>
            </p:nvSpPr>
            <p:spPr>
              <a:xfrm>
                <a:off x="311802" y="1048696"/>
                <a:ext cx="8712968" cy="1724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拉普拉斯变换定义</a:t>
                </a:r>
                <a:endParaRPr lang="en-US" altLang="zh-CN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𝑭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𝒔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zh-CN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lang="en-US" altLang="zh-CN" sz="2400" b="1" dirty="0"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zh-CN" altLang="en-US" sz="2400" b="1" dirty="0">
                    <a:latin typeface="+mj-ea"/>
                    <a:ea typeface="+mj-ea"/>
                  </a:rPr>
                  <a:t>一般情况下，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+mj-ea"/>
                      </a:rPr>
                      <m:t>𝐬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为复数</a:t>
                </a:r>
                <a:r>
                  <a:rPr lang="en-US" altLang="zh-CN" sz="2400" b="1" dirty="0">
                    <a:latin typeface="+mj-ea"/>
                    <a:ea typeface="+mj-ea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</a:rPr>
                  <a:t>是另一种不同的频率域分析工具。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B6ECB1-90EE-45AC-8431-E1FEF3ED8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2" y="1048696"/>
                <a:ext cx="8712968" cy="1724318"/>
              </a:xfrm>
              <a:prstGeom prst="rect">
                <a:avLst/>
              </a:prstGeom>
              <a:blipFill>
                <a:blip r:embed="rId2"/>
                <a:stretch>
                  <a:fillRect l="-1050" t="-3887" b="-6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6015D21-5411-4945-A352-FB551471AA0F}"/>
                  </a:ext>
                </a:extLst>
              </p:cNvPr>
              <p:cNvSpPr/>
              <p:nvPr/>
            </p:nvSpPr>
            <p:spPr>
              <a:xfrm>
                <a:off x="310447" y="2969930"/>
                <a:ext cx="8712968" cy="1349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拉普拉斯逆变换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𝒇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𝒕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)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 =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𝝅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𝒋</m:t>
                          </m:r>
                        </m:den>
                      </m:f>
                      <m:nary>
                        <m:nary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sup>
                          </m:sSup>
                          <m:r>
                            <a:rPr lang="en-US" altLang="zh-CN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nary>
                    </m:oMath>
                  </m:oMathPara>
                </a14:m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6015D21-5411-4945-A352-FB551471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47" y="2969930"/>
                <a:ext cx="8712968" cy="1349344"/>
              </a:xfrm>
              <a:prstGeom prst="rect">
                <a:avLst/>
              </a:prstGeom>
              <a:blipFill>
                <a:blip r:embed="rId3"/>
                <a:stretch>
                  <a:fillRect l="-630" t="-3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9B92E9B-F644-4F9F-AE99-2E19EF379AAB}"/>
              </a:ext>
            </a:extLst>
          </p:cNvPr>
          <p:cNvSpPr/>
          <p:nvPr/>
        </p:nvSpPr>
        <p:spPr>
          <a:xfrm>
            <a:off x="313058" y="4638012"/>
            <a:ext cx="871296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可以直接使用积分函数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完成拉普拉斯变换与逆变换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laplace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ft,t,s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 </a:t>
            </a:r>
            <a:r>
              <a:rPr lang="zh-CN" altLang="en-US" sz="2400" b="1" dirty="0">
                <a:latin typeface="+mj-ea"/>
                <a:ea typeface="+mj-ea"/>
              </a:rPr>
              <a:t>时间域变量</a:t>
            </a:r>
            <a:r>
              <a:rPr lang="en-US" altLang="zh-CN" sz="2400" b="1" dirty="0">
                <a:latin typeface="+mj-ea"/>
                <a:ea typeface="+mj-ea"/>
              </a:rPr>
              <a:t>t</a:t>
            </a:r>
            <a:r>
              <a:rPr lang="zh-CN" altLang="en-US" sz="2400" b="1" dirty="0">
                <a:latin typeface="+mj-ea"/>
                <a:ea typeface="+mj-ea"/>
              </a:rPr>
              <a:t>，频率域变量</a:t>
            </a:r>
            <a:r>
              <a:rPr lang="en-US" altLang="zh-CN" sz="2400" b="1" dirty="0">
                <a:latin typeface="+mj-ea"/>
                <a:ea typeface="+mj-ea"/>
              </a:rPr>
              <a:t>s</a:t>
            </a: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ilaplace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Fs,s,t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+mj-ea"/>
                <a:ea typeface="+mj-ea"/>
              </a:rPr>
              <a:t> 频率域变量</a:t>
            </a:r>
            <a:r>
              <a:rPr lang="en-US" altLang="zh-CN" sz="2400" b="1" dirty="0">
                <a:latin typeface="+mj-ea"/>
                <a:ea typeface="+mj-ea"/>
              </a:rPr>
              <a:t>s,</a:t>
            </a:r>
            <a:r>
              <a:rPr lang="zh-CN" altLang="en-US" sz="2400" b="1" dirty="0">
                <a:latin typeface="+mj-ea"/>
              </a:rPr>
              <a:t>时间域变量</a:t>
            </a:r>
            <a:r>
              <a:rPr lang="en-US" altLang="zh-CN" sz="2400" b="1" dirty="0">
                <a:latin typeface="+mj-ea"/>
              </a:rPr>
              <a:t>t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69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912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2.5-4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A6D0D8-226F-4200-82D6-56A5B9C6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8" y="705590"/>
            <a:ext cx="8364956" cy="6312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4F0AE0-3577-4B13-82B4-31DA3EEB1602}"/>
              </a:ext>
            </a:extLst>
          </p:cNvPr>
          <p:cNvSpPr/>
          <p:nvPr/>
        </p:nvSpPr>
        <p:spPr>
          <a:xfrm>
            <a:off x="479709" y="1196752"/>
            <a:ext cx="7326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t s a b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(-a*t)*sin(b*t) 	%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(-a*t)*sin(b*t)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(f1,t,s) 		%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 =b/((a + s)^2 + b^2)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7ADD8C-1615-4037-88C2-2BE66A4D678C}"/>
              </a:ext>
            </a:extLst>
          </p:cNvPr>
          <p:cNvSpPr/>
          <p:nvPr/>
        </p:nvSpPr>
        <p:spPr>
          <a:xfrm>
            <a:off x="479709" y="2298677"/>
            <a:ext cx="797463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a clears	</a:t>
            </a:r>
            <a:r>
              <a:rPr lang="en-US" altLang="zh-CN" sz="2000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后面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表示，此时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可以为任意复数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f2=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heaviside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(t-a)		</a:t>
            </a:r>
            <a:r>
              <a:rPr lang="en-US" altLang="zh-CN" sz="2000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% 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f2 = </a:t>
            </a:r>
            <a:r>
              <a:rPr lang="en-US" altLang="zh-CN" sz="2000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heaviside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(t - a)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F2=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(f2,t,s)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F2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heaviside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(t - a), t, s) 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无显式符号表达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8A9C82-760A-4B15-80E1-FE4253807435}"/>
              </a:ext>
            </a:extLst>
          </p:cNvPr>
          <p:cNvSpPr/>
          <p:nvPr/>
        </p:nvSpPr>
        <p:spPr>
          <a:xfrm>
            <a:off x="479708" y="3992776"/>
            <a:ext cx="77646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a positive	%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a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为正实数符号变量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F3=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(f2) 	%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F3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(-a*s)/s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有显式符号表达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98F5BF-8F1F-48F9-9F55-0F31AC603E82}"/>
              </a:ext>
            </a:extLst>
          </p:cNvPr>
          <p:cNvSpPr/>
          <p:nvPr/>
        </p:nvSpPr>
        <p:spPr>
          <a:xfrm>
            <a:off x="475822" y="5102099"/>
            <a:ext cx="79087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f4=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dirac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(t-b);		%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F4=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(f4,t,s)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根据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的符号得到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或某个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值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F4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piecewise([b &lt; 0, 0], [0 &lt;= b,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(-b*s)])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912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2.5-4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A6D0D8-226F-4200-82D6-56A5B9C6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8" y="705590"/>
            <a:ext cx="8364956" cy="6312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3E0A8E-A8F3-4BB2-8184-175751EB0AE8}"/>
              </a:ext>
            </a:extLst>
          </p:cNvPr>
          <p:cNvSpPr/>
          <p:nvPr/>
        </p:nvSpPr>
        <p:spPr>
          <a:xfrm>
            <a:off x="269775" y="1283996"/>
            <a:ext cx="7974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f5=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dirac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(t-a);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此时仍然限定为正实数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F5=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(f5,t,s)  	%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F5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(-a*s)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ft_F5=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(F5,s,t) %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ft_F5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dirac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 - t)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441F8B-7A85-4B53-A0F2-D74D52D81A79}"/>
              </a:ext>
            </a:extLst>
          </p:cNvPr>
          <p:cNvSpPr/>
          <p:nvPr/>
        </p:nvSpPr>
        <p:spPr>
          <a:xfrm>
            <a:off x="269774" y="3140968"/>
            <a:ext cx="8284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n','clear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');		%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F6=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t^n,t,s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结果需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n&gt;-1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F6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piecewise([-1 &lt; real(n), gamma(n + 1)/s^(n + 1)])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BADD96-8E95-46EC-A87A-8A366D8738D1}"/>
              </a:ext>
            </a:extLst>
          </p:cNvPr>
          <p:cNvSpPr/>
          <p:nvPr/>
        </p:nvSpPr>
        <p:spPr>
          <a:xfrm>
            <a:off x="269774" y="4869160"/>
            <a:ext cx="7542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n','positive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');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限制为正实数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F6=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laplace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t^n,t,s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%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F6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gamma(n + 1)/s^(n + 1)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912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Z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变换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B6ECB1-90EE-45AC-8431-E1FEF3ED81F6}"/>
                  </a:ext>
                </a:extLst>
              </p:cNvPr>
              <p:cNvSpPr/>
              <p:nvPr/>
            </p:nvSpPr>
            <p:spPr>
              <a:xfrm>
                <a:off x="311802" y="845422"/>
                <a:ext cx="8712968" cy="1914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（单边（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n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下界为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0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））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Z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变换定义</a:t>
                </a:r>
                <a:endParaRPr lang="en-US" altLang="zh-CN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𝑭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𝒛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𝒏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b="1" dirty="0"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zh-CN" altLang="en-US" sz="2400" b="1" dirty="0">
                    <a:latin typeface="+mj-ea"/>
                    <a:ea typeface="+mj-ea"/>
                  </a:rPr>
                  <a:t>一般情况下，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𝒛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为复数，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𝑭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𝒛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一般来讲在原点不解析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1B6ECB1-90EE-45AC-8431-E1FEF3ED8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2" y="845422"/>
                <a:ext cx="8712968" cy="1914691"/>
              </a:xfrm>
              <a:prstGeom prst="rect">
                <a:avLst/>
              </a:prstGeom>
              <a:blipFill>
                <a:blip r:embed="rId2"/>
                <a:stretch>
                  <a:fillRect l="-1050" t="-3503" b="-5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6015D21-5411-4945-A352-FB551471AA0F}"/>
                  </a:ext>
                </a:extLst>
              </p:cNvPr>
              <p:cNvSpPr/>
              <p:nvPr/>
            </p:nvSpPr>
            <p:spPr>
              <a:xfrm>
                <a:off x="310447" y="2865645"/>
                <a:ext cx="8712968" cy="1369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MATLAB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Z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变换逆变换采用围线积分法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𝐟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𝐧</m:t>
                      </m:r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)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</a:rPr>
                        <m:t> =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𝝅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𝒋</m:t>
                          </m:r>
                        </m:den>
                      </m:f>
                      <m:nary>
                        <m:naryPr>
                          <m:chr m:val="∮"/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𝚪</m:t>
                          </m:r>
                        </m:sub>
                        <m:sup/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𝑭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𝒏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𝐝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6015D21-5411-4945-A352-FB551471A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47" y="2865645"/>
                <a:ext cx="8712968" cy="1369670"/>
              </a:xfrm>
              <a:prstGeom prst="rect">
                <a:avLst/>
              </a:prstGeom>
              <a:blipFill>
                <a:blip r:embed="rId3"/>
                <a:stretch>
                  <a:fillRect l="-630" t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19B92E9B-F644-4F9F-AE99-2E19EF379AAB}"/>
              </a:ext>
            </a:extLst>
          </p:cNvPr>
          <p:cNvSpPr/>
          <p:nvPr/>
        </p:nvSpPr>
        <p:spPr>
          <a:xfrm>
            <a:off x="311802" y="5688357"/>
            <a:ext cx="871296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ztrans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fn,n,z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 </a:t>
            </a:r>
            <a:r>
              <a:rPr lang="zh-CN" altLang="en-US" sz="2400" b="1" dirty="0">
                <a:latin typeface="+mj-ea"/>
                <a:ea typeface="+mj-ea"/>
              </a:rPr>
              <a:t>时间域变量</a:t>
            </a:r>
            <a:r>
              <a:rPr lang="en-US" altLang="zh-CN" sz="2400" b="1" dirty="0">
                <a:latin typeface="+mj-ea"/>
                <a:ea typeface="+mj-ea"/>
              </a:rPr>
              <a:t>n</a:t>
            </a:r>
            <a:r>
              <a:rPr lang="zh-CN" altLang="en-US" sz="2400" b="1" dirty="0">
                <a:latin typeface="+mj-ea"/>
                <a:ea typeface="+mj-ea"/>
              </a:rPr>
              <a:t>，频率域变量</a:t>
            </a:r>
            <a:r>
              <a:rPr lang="en-US" altLang="zh-CN" sz="2400" b="1" dirty="0">
                <a:latin typeface="+mj-ea"/>
                <a:ea typeface="+mj-ea"/>
              </a:rPr>
              <a:t>z</a:t>
            </a: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iztrans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FZ,z,n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+mj-ea"/>
                <a:ea typeface="+mj-ea"/>
              </a:rPr>
              <a:t> 频率域变量</a:t>
            </a:r>
            <a:r>
              <a:rPr lang="en-US" altLang="zh-CN" sz="2400" b="1" dirty="0">
                <a:latin typeface="+mj-ea"/>
                <a:ea typeface="+mj-ea"/>
              </a:rPr>
              <a:t>z,</a:t>
            </a:r>
            <a:r>
              <a:rPr lang="zh-CN" altLang="en-US" sz="2400" b="1" dirty="0">
                <a:latin typeface="+mj-ea"/>
              </a:rPr>
              <a:t>时间域变量</a:t>
            </a:r>
            <a:r>
              <a:rPr lang="en-US" altLang="zh-CN" sz="2400" b="1" dirty="0">
                <a:latin typeface="+mj-ea"/>
              </a:rPr>
              <a:t>n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BD9FB1-FCB5-4A2E-A1DC-335F08BEBB58}"/>
              </a:ext>
            </a:extLst>
          </p:cNvPr>
          <p:cNvSpPr/>
          <p:nvPr/>
        </p:nvSpPr>
        <p:spPr>
          <a:xfrm>
            <a:off x="313895" y="4213155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Z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变换描述了离散序列的复数频率域信息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对应，傅、拉变换描述连续型函数的复频率信息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可以将差分方程转化为代数方程。（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对应，傅、拉变换把微分方程转化为代数方程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3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54"/>
  <p:tag name="DEFAULTHEIGHT" val="38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极目远眺">
  <a:themeElements>
    <a:clrScheme name="极目远眺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极目远眺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6041</TotalTime>
  <Words>2413</Words>
  <Application>Microsoft Office PowerPoint</Application>
  <PresentationFormat>全屏显示(4:3)</PresentationFormat>
  <Paragraphs>489</Paragraphs>
  <Slides>47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Courier New</vt:lpstr>
      <vt:lpstr>Perpetua</vt:lpstr>
      <vt:lpstr>微软雅黑</vt:lpstr>
      <vt:lpstr>Wingdings 2</vt:lpstr>
      <vt:lpstr>Times New Roman</vt:lpstr>
      <vt:lpstr>Arial</vt:lpstr>
      <vt:lpstr>Franklin Gothic Book</vt:lpstr>
      <vt:lpstr>Cambria Math</vt:lpstr>
      <vt:lpstr>Calibri</vt:lpstr>
      <vt:lpstr>Arial Narrow</vt:lpstr>
      <vt:lpstr>Franklin Gothic Medium</vt:lpstr>
      <vt:lpstr>幼圆</vt:lpstr>
      <vt:lpstr>Wingdings</vt:lpstr>
      <vt:lpstr>极目远眺</vt:lpstr>
      <vt:lpstr>Equity</vt:lpstr>
      <vt:lpstr>暗香扑面</vt:lpstr>
      <vt:lpstr>数学实验与数学软件 </vt:lpstr>
      <vt:lpstr>MATLAB的符号限制性假设</vt:lpstr>
      <vt:lpstr>MATLAB的符号限制性假设-例2.1-6</vt:lpstr>
      <vt:lpstr>MATLAB的符号限制性假设-例2.1-6</vt:lpstr>
      <vt:lpstr>复习-傅里叶变换</vt:lpstr>
      <vt:lpstr>拉普拉斯变换</vt:lpstr>
      <vt:lpstr>例2.5-4</vt:lpstr>
      <vt:lpstr>例2.5-4</vt:lpstr>
      <vt:lpstr>Z变换</vt:lpstr>
      <vt:lpstr>例2.5-5</vt:lpstr>
      <vt:lpstr>例2.5-5</vt:lpstr>
      <vt:lpstr>例2.5-5</vt:lpstr>
      <vt:lpstr>符号卷积-例2.5-6</vt:lpstr>
      <vt:lpstr>符号矩阵分析与计算(数值矩阵通用)</vt:lpstr>
      <vt:lpstr>例2.6-1</vt:lpstr>
      <vt:lpstr>例2.6-1,2</vt:lpstr>
      <vt:lpstr>例2.6-2</vt:lpstr>
      <vt:lpstr>例2.6-2</vt:lpstr>
      <vt:lpstr>线性方程组符号解，例2.6-3</vt:lpstr>
      <vt:lpstr>一般方程组符号解，例2.6-4</vt:lpstr>
      <vt:lpstr>例2.6-5,6</vt:lpstr>
      <vt:lpstr>符号计算结果可视化(旧版ez系列)</vt:lpstr>
      <vt:lpstr>可视化演示-等位线</vt:lpstr>
      <vt:lpstr>可视化演示-等位线</vt:lpstr>
      <vt:lpstr>可视化演示-等位线-fcontour</vt:lpstr>
      <vt:lpstr>可视化演示-填色等位线</vt:lpstr>
      <vt:lpstr>可视化演示-网线图-fmesh无法用字符串</vt:lpstr>
      <vt:lpstr>可视化演示-坐标面带等位线的网线图</vt:lpstr>
      <vt:lpstr>函数ezplot与fplot(使用方法基本相同)</vt:lpstr>
      <vt:lpstr>例2.8-1</vt:lpstr>
      <vt:lpstr>例2.8-1(fplot将会不自动加标题)</vt:lpstr>
      <vt:lpstr>可视化演示-三维空间曲线-fplot3无法动画</vt:lpstr>
      <vt:lpstr>可视化演示-极坐标曲线</vt:lpstr>
      <vt:lpstr>函数ezsurf与fsurf</vt:lpstr>
      <vt:lpstr>例2.8-2</vt:lpstr>
      <vt:lpstr>例2.8-2</vt:lpstr>
      <vt:lpstr>例2.8-3</vt:lpstr>
      <vt:lpstr>例2.8-3</vt:lpstr>
      <vt:lpstr>例2.8-3</vt:lpstr>
      <vt:lpstr>例2.8-3</vt:lpstr>
      <vt:lpstr>例2.8-4(有改动！)</vt:lpstr>
      <vt:lpstr>例2.8-4（上面两图为何不像？axis）</vt:lpstr>
      <vt:lpstr>第四周电子版作业（下周三0点前提交）</vt:lpstr>
      <vt:lpstr>第四周电子版作业（下周三0点前提交）</vt:lpstr>
      <vt:lpstr>PowerPoint 演示文稿</vt:lpstr>
      <vt:lpstr>不用交的作业（重要）</vt:lpstr>
      <vt:lpstr>感谢同学们认真听课!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Frames and application</dc:title>
  <dc:creator>JIA LI</dc:creator>
  <cp:lastModifiedBy>JIA LI</cp:lastModifiedBy>
  <cp:revision>705</cp:revision>
  <dcterms:created xsi:type="dcterms:W3CDTF">2014-07-04T06:51:09Z</dcterms:created>
  <dcterms:modified xsi:type="dcterms:W3CDTF">2019-09-18T04:04:43Z</dcterms:modified>
</cp:coreProperties>
</file>